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7"/>
  </p:notesMasterIdLst>
  <p:sldIdLst>
    <p:sldId id="302" r:id="rId4"/>
    <p:sldId id="303" r:id="rId5"/>
    <p:sldId id="309" r:id="rId6"/>
    <p:sldId id="310" r:id="rId7"/>
    <p:sldId id="304" r:id="rId8"/>
    <p:sldId id="290" r:id="rId9"/>
    <p:sldId id="299" r:id="rId10"/>
    <p:sldId id="300" r:id="rId11"/>
    <p:sldId id="291" r:id="rId12"/>
    <p:sldId id="306" r:id="rId13"/>
    <p:sldId id="307" r:id="rId14"/>
    <p:sldId id="308" r:id="rId15"/>
    <p:sldId id="31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66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817EA92-75D0-4044-A80A-286907CE0DDB}">
  <a:tblStyle styleId="{0817EA92-75D0-4044-A80A-286907CE0DDB}" styleName="SVA default table">
    <a:wholeTbl>
      <a:tcTxStyle>
        <a:fontRef idx="minor">
          <a:prstClr val="black"/>
        </a:fontRef>
        <a:schemeClr val="dk2"/>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rgbClr val="FFFFFF"/>
          </a:solidFill>
        </a:fill>
      </a:tcStyle>
    </a:wholeTbl>
    <a:band1H>
      <a:tcStyle>
        <a:tcBdr/>
        <a:fill>
          <a:solidFill>
            <a:srgbClr val="FFFFFF"/>
          </a:solidFill>
        </a:fill>
      </a:tcStyle>
    </a:band1H>
    <a:band2H>
      <a:tcStyle>
        <a:tcBdr/>
        <a:fill>
          <a:solidFill>
            <a:srgbClr val="FFFFFF"/>
          </a:solidFill>
        </a:fill>
      </a:tcStyle>
    </a:band2H>
    <a:band1V>
      <a:tcStyle>
        <a:tcBdr/>
        <a:fill>
          <a:solidFill>
            <a:srgbClr val="FFFFFF"/>
          </a:solidFill>
        </a:fill>
      </a:tcStyle>
    </a:band1V>
    <a:band2V>
      <a:tcStyle>
        <a:tcBdr/>
      </a:tcStyle>
    </a:band2V>
    <a:lastCol>
      <a:tcTxStyle>
        <a:fontRef idx="minor">
          <a:prstClr val="black"/>
        </a:fontRef>
        <a:schemeClr val="dk1"/>
      </a:tcTxStyle>
      <a:tcStyle>
        <a:tcBdr/>
        <a:fill>
          <a:solidFill>
            <a:srgbClr val="FFFFFF"/>
          </a:solidFill>
        </a:fill>
      </a:tcStyle>
    </a:lastCol>
    <a:firstCol>
      <a:tcTxStyle b="on">
        <a:fontRef idx="minor">
          <a:prstClr val="black"/>
        </a:fontRef>
        <a:schemeClr val="dk2"/>
      </a:tcTxStyle>
      <a:tcStyle>
        <a:tcBdr/>
        <a:fill>
          <a:solidFill>
            <a:srgbClr val="FFFFFF"/>
          </a:solidFill>
        </a:fill>
      </a:tcStyle>
    </a:firstCol>
    <a:lastRow>
      <a:tcTxStyle b="on">
        <a:fontRef idx="minor">
          <a:prstClr val="black"/>
        </a:fontRef>
        <a:schemeClr val="dk1"/>
      </a:tcTxStyle>
      <a:tcStyle>
        <a:tcBdr>
          <a:top>
            <a:ln w="0" cmpd="sng">
              <a:solidFill>
                <a:schemeClr val="dk1"/>
              </a:solidFill>
            </a:ln>
          </a:top>
        </a:tcBdr>
        <a:fill>
          <a:solidFill>
            <a:srgbClr val="FFFFFF"/>
          </a:solidFill>
        </a:fill>
      </a:tcStyle>
    </a:lastRow>
    <a:firstRow>
      <a:tcTxStyle b="on">
        <a:fontRef idx="minor">
          <a:prstClr val="black"/>
        </a:fontRef>
        <a:schemeClr val="lt1"/>
      </a:tcTxStyle>
      <a:tcStyle>
        <a:tcBdr>
          <a:bottom>
            <a:ln w="12700" cmpd="sng">
              <a:solidFill>
                <a:schemeClr val="dk1"/>
              </a:solidFill>
            </a:ln>
          </a:bottom>
        </a:tcBdr>
        <a:fill>
          <a:solidFill>
            <a:srgbClr val="809D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1" autoAdjust="0"/>
    <p:restoredTop sz="83453" autoAdjust="0"/>
  </p:normalViewPr>
  <p:slideViewPr>
    <p:cSldViewPr snapToGrid="0">
      <p:cViewPr varScale="1">
        <p:scale>
          <a:sx n="93" d="100"/>
          <a:sy n="93" d="100"/>
        </p:scale>
        <p:origin x="146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D3341-7B95-4A6B-90E1-134F954A481B}" type="datetimeFigureOut">
              <a:rPr lang="en-AU" smtClean="0"/>
              <a:t>24/02/2025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637F7-FC4D-4CBC-AB75-3578EC53B962}" type="slidenum">
              <a:rPr lang="en-AU" smtClean="0"/>
              <a:t>‹#›</a:t>
            </a:fld>
            <a:endParaRPr lang="en-AU"/>
          </a:p>
        </p:txBody>
      </p:sp>
    </p:spTree>
    <p:extLst>
      <p:ext uri="{BB962C8B-B14F-4D97-AF65-F5344CB8AC3E}">
        <p14:creationId xmlns:p14="http://schemas.microsoft.com/office/powerpoint/2010/main" val="227371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a:t>
            </a:fld>
            <a:endParaRPr lang="en-AU"/>
          </a:p>
        </p:txBody>
      </p:sp>
    </p:spTree>
    <p:extLst>
      <p:ext uri="{BB962C8B-B14F-4D97-AF65-F5344CB8AC3E}">
        <p14:creationId xmlns:p14="http://schemas.microsoft.com/office/powerpoint/2010/main" val="3097225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Teacher notes &amp; ideas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Teacher notes &amp; ideas</a:t>
            </a:r>
          </a:p>
          <a:p>
            <a:endParaRPr lang="en-AU" dirty="0"/>
          </a:p>
          <a:p>
            <a:r>
              <a:rPr lang="en-AU" dirty="0"/>
              <a:t>See source links on next slide. You can share the links with students of download the images.</a:t>
            </a:r>
          </a:p>
          <a:p>
            <a:endParaRPr lang="en-AU" dirty="0"/>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10</a:t>
            </a:fld>
            <a:endParaRPr lang="en-AU"/>
          </a:p>
        </p:txBody>
      </p:sp>
    </p:spTree>
    <p:extLst>
      <p:ext uri="{BB962C8B-B14F-4D97-AF65-F5344CB8AC3E}">
        <p14:creationId xmlns:p14="http://schemas.microsoft.com/office/powerpoint/2010/main" val="3698760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Teacher notes &amp; ideas</a:t>
            </a:r>
          </a:p>
          <a:p>
            <a:endParaRPr lang="en-AU" dirty="0"/>
          </a:p>
          <a:p>
            <a:pPr>
              <a:spcBef>
                <a:spcPts val="1600"/>
              </a:spcBef>
            </a:pPr>
            <a:r>
              <a:rPr lang="en-AU" sz="1200" dirty="0"/>
              <a:t>Despite the outcome, the drought continued, and by April 2007, Toowoomba residents were living with level 5 water restrictions. </a:t>
            </a:r>
          </a:p>
          <a:p>
            <a:pPr>
              <a:spcBef>
                <a:spcPts val="1600"/>
              </a:spcBef>
            </a:pPr>
            <a:r>
              <a:rPr lang="en-AU" sz="1200" dirty="0"/>
              <a:t>By 2010 the dams were down to 8%. Soon after a pipeline was opened that connected Toowoomba to a larger supply of water managed by the Queensland state government.</a:t>
            </a:r>
          </a:p>
          <a:p>
            <a:pPr>
              <a:spcBef>
                <a:spcPts val="1600"/>
              </a:spcBef>
            </a:pPr>
            <a:r>
              <a:rPr lang="en-AU" sz="1200" b="1" dirty="0"/>
              <a:t>The Wivenhoe Dam pipeline </a:t>
            </a:r>
            <a:r>
              <a:rPr lang="en-AU" sz="1200" dirty="0"/>
              <a:t>provides security of supply when the rainfall in our dam catchments is insufficient to maintain supply to meet the region's growing needs. Once the capacity of </a:t>
            </a:r>
            <a:r>
              <a:rPr lang="en-AU" sz="1200" dirty="0" err="1"/>
              <a:t>Cressbrook</a:t>
            </a:r>
            <a:r>
              <a:rPr lang="en-AU" sz="1200" dirty="0"/>
              <a:t> dam falls below 40%, Toowoomba can start using water from Wivenhoe Dam.</a:t>
            </a:r>
          </a:p>
          <a:p>
            <a:pPr>
              <a:spcBef>
                <a:spcPts val="1600"/>
              </a:spcBef>
              <a:spcAft>
                <a:spcPts val="1600"/>
              </a:spcAft>
            </a:pPr>
            <a:r>
              <a:rPr lang="en-AU" sz="1200" dirty="0"/>
              <a:t>This store of water is topped up with purified wastewater during times of drought</a:t>
            </a:r>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11</a:t>
            </a:fld>
            <a:endParaRPr lang="en-AU"/>
          </a:p>
        </p:txBody>
      </p:sp>
    </p:spTree>
    <p:extLst>
      <p:ext uri="{BB962C8B-B14F-4D97-AF65-F5344CB8AC3E}">
        <p14:creationId xmlns:p14="http://schemas.microsoft.com/office/powerpoint/2010/main" val="3418961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 &amp; ideas</a:t>
            </a:r>
          </a:p>
          <a:p>
            <a:endParaRPr lang="en-AU" b="1" dirty="0"/>
          </a:p>
          <a:p>
            <a:r>
              <a:rPr lang="en-AU" b="0" dirty="0"/>
              <a:t>Step 1: Open the map either click on the image or the source</a:t>
            </a:r>
          </a:p>
          <a:p>
            <a:r>
              <a:rPr lang="en-AU" b="0" dirty="0"/>
              <a:t>Step 2: You can allocate cities to your students, or you get them to pick the cities they want to investigate</a:t>
            </a:r>
          </a:p>
          <a:p>
            <a:r>
              <a:rPr lang="en-AU" b="0" dirty="0"/>
              <a:t>Step 3:  Decide how you what students to present the information they learn about: short report, short answer questions, poster </a:t>
            </a:r>
            <a:r>
              <a:rPr lang="en-AU" b="0"/>
              <a:t>or presentation.</a:t>
            </a:r>
            <a:endParaRPr lang="en-AU" b="0" dirty="0"/>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12</a:t>
            </a:fld>
            <a:endParaRPr lang="en-AU"/>
          </a:p>
        </p:txBody>
      </p:sp>
    </p:spTree>
    <p:extLst>
      <p:ext uri="{BB962C8B-B14F-4D97-AF65-F5344CB8AC3E}">
        <p14:creationId xmlns:p14="http://schemas.microsoft.com/office/powerpoint/2010/main" val="1276834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2</a:t>
            </a:fld>
            <a:endParaRPr lang="en-AU"/>
          </a:p>
        </p:txBody>
      </p:sp>
    </p:spTree>
    <p:extLst>
      <p:ext uri="{BB962C8B-B14F-4D97-AF65-F5344CB8AC3E}">
        <p14:creationId xmlns:p14="http://schemas.microsoft.com/office/powerpoint/2010/main" val="235491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3</a:t>
            </a:fld>
            <a:endParaRPr lang="en-AU"/>
          </a:p>
        </p:txBody>
      </p:sp>
    </p:spTree>
    <p:extLst>
      <p:ext uri="{BB962C8B-B14F-4D97-AF65-F5344CB8AC3E}">
        <p14:creationId xmlns:p14="http://schemas.microsoft.com/office/powerpoint/2010/main" val="211669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4</a:t>
            </a:fld>
            <a:endParaRPr lang="en-AU"/>
          </a:p>
        </p:txBody>
      </p:sp>
    </p:spTree>
    <p:extLst>
      <p:ext uri="{BB962C8B-B14F-4D97-AF65-F5344CB8AC3E}">
        <p14:creationId xmlns:p14="http://schemas.microsoft.com/office/powerpoint/2010/main" val="315639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 &amp; ideas</a:t>
            </a:r>
          </a:p>
          <a:p>
            <a:endParaRPr lang="en-AU" b="1" dirty="0"/>
          </a:p>
          <a:p>
            <a:r>
              <a:rPr lang="en-AU" b="0" dirty="0"/>
              <a:t>Image: Western Treatment Plant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Get students to respond to this question. They can work alone, in pairs or small groups to write down their responses. Then share the ideas with the class.</a:t>
            </a:r>
            <a:r>
              <a:rPr lang="en-AU" dirty="0">
                <a:sym typeface="Helvetica Neue"/>
              </a:rPr>
              <a:t> </a:t>
            </a:r>
            <a:endParaRPr lang="en-AU" dirty="0"/>
          </a:p>
          <a:p>
            <a:endParaRPr lang="en-AU" b="0" dirty="0"/>
          </a:p>
          <a:p>
            <a:r>
              <a:rPr lang="en-AU" b="0" dirty="0"/>
              <a:t>Students may come up with many different ideas and words. </a:t>
            </a:r>
          </a:p>
          <a:p>
            <a:r>
              <a:rPr lang="en-AU" b="0" dirty="0"/>
              <a:t>You could also ask the students have they visited a city where they use purified recycled drinking water. They may not know – see slide 12 for a map showing these cities.</a:t>
            </a:r>
          </a:p>
        </p:txBody>
      </p:sp>
      <p:sp>
        <p:nvSpPr>
          <p:cNvPr id="4" name="Slide Number Placeholder 3"/>
          <p:cNvSpPr>
            <a:spLocks noGrp="1"/>
          </p:cNvSpPr>
          <p:nvPr>
            <p:ph type="sldNum" sz="quarter" idx="5"/>
          </p:nvPr>
        </p:nvSpPr>
        <p:spPr/>
        <p:txBody>
          <a:bodyPr/>
          <a:lstStyle/>
          <a:p>
            <a:fld id="{517637F7-FC4D-4CBC-AB75-3578EC53B962}" type="slidenum">
              <a:rPr lang="en-AU" smtClean="0"/>
              <a:t>5</a:t>
            </a:fld>
            <a:endParaRPr lang="en-AU"/>
          </a:p>
        </p:txBody>
      </p:sp>
    </p:spTree>
    <p:extLst>
      <p:ext uri="{BB962C8B-B14F-4D97-AF65-F5344CB8AC3E}">
        <p14:creationId xmlns:p14="http://schemas.microsoft.com/office/powerpoint/2010/main" val="1802383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Teacher notes &amp; ideas</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6</a:t>
            </a:fld>
            <a:endParaRPr lang="en-AU"/>
          </a:p>
        </p:txBody>
      </p:sp>
    </p:spTree>
    <p:extLst>
      <p:ext uri="{BB962C8B-B14F-4D97-AF65-F5344CB8AC3E}">
        <p14:creationId xmlns:p14="http://schemas.microsoft.com/office/powerpoint/2010/main" val="1878348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Teacher notes &amp; ideas</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7</a:t>
            </a:fld>
            <a:endParaRPr lang="en-AU"/>
          </a:p>
        </p:txBody>
      </p:sp>
    </p:spTree>
    <p:extLst>
      <p:ext uri="{BB962C8B-B14F-4D97-AF65-F5344CB8AC3E}">
        <p14:creationId xmlns:p14="http://schemas.microsoft.com/office/powerpoint/2010/main" val="190457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Teacher notes &amp; ideas</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8</a:t>
            </a:fld>
            <a:endParaRPr lang="en-AU"/>
          </a:p>
        </p:txBody>
      </p:sp>
    </p:spTree>
    <p:extLst>
      <p:ext uri="{BB962C8B-B14F-4D97-AF65-F5344CB8AC3E}">
        <p14:creationId xmlns:p14="http://schemas.microsoft.com/office/powerpoint/2010/main" val="4207604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Teacher notes &amp; ideas</a:t>
            </a:r>
          </a:p>
          <a:p>
            <a:endParaRPr lang="en-AU" dirty="0"/>
          </a:p>
          <a:p>
            <a:r>
              <a:rPr lang="en-AU" dirty="0"/>
              <a:t>See source links on next slide. You can share the links with students of download the images.</a:t>
            </a:r>
          </a:p>
          <a:p>
            <a:endParaRPr lang="en-AU" dirty="0"/>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9</a:t>
            </a:fld>
            <a:endParaRPr lang="en-AU"/>
          </a:p>
        </p:txBody>
      </p:sp>
    </p:spTree>
    <p:extLst>
      <p:ext uri="{BB962C8B-B14F-4D97-AF65-F5344CB8AC3E}">
        <p14:creationId xmlns:p14="http://schemas.microsoft.com/office/powerpoint/2010/main" val="4024554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C600FC-E3A4-F8D7-44C8-3F27BD74659E}"/>
              </a:ext>
            </a:extLst>
          </p:cNvPr>
          <p:cNvSpPr/>
          <p:nvPr userDrawn="1"/>
        </p:nvSpPr>
        <p:spPr>
          <a:xfrm>
            <a:off x="0" y="0"/>
            <a:ext cx="12193200" cy="6858000"/>
          </a:xfrm>
          <a:prstGeom prst="rect">
            <a:avLst/>
          </a:prstGeom>
          <a:solidFill>
            <a:srgbClr val="356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A blue and black wavy background&#10;&#10;Description automatically generated">
            <a:extLst>
              <a:ext uri="{FF2B5EF4-FFF2-40B4-BE49-F238E27FC236}">
                <a16:creationId xmlns:a16="http://schemas.microsoft.com/office/drawing/2014/main" id="{E11480AF-9A7B-6773-36A8-7BF187CA4A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1067698" y="2159007"/>
            <a:ext cx="5040000" cy="468000"/>
          </a:xfrm>
        </p:spPr>
        <p:txBody>
          <a:bodyPr anchor="b"/>
          <a:lstStyle>
            <a:lvl1pPr marL="0" indent="0" algn="l">
              <a:buNone/>
              <a:defRPr sz="2300" b="0">
                <a:solidFill>
                  <a:schemeClr val="bg1"/>
                </a:solidFill>
              </a:defRPr>
            </a:lvl1pPr>
            <a:lvl2pPr marL="0" indent="0" algn="l">
              <a:buNone/>
              <a:defRPr sz="2300" b="0">
                <a:solidFill>
                  <a:schemeClr val="bg1"/>
                </a:solidFill>
              </a:defRPr>
            </a:lvl2pPr>
            <a:lvl3pPr marL="0" indent="0" algn="l">
              <a:buNone/>
              <a:defRPr sz="2300" b="0">
                <a:solidFill>
                  <a:schemeClr val="bg1"/>
                </a:solidFill>
              </a:defRPr>
            </a:lvl3pPr>
            <a:lvl4pPr marL="0" indent="0" algn="l">
              <a:buNone/>
              <a:defRPr sz="2300" b="0">
                <a:solidFill>
                  <a:schemeClr val="bg1"/>
                </a:solidFill>
              </a:defRPr>
            </a:lvl4pPr>
            <a:lvl5pPr marL="0" indent="0" algn="l">
              <a:buNone/>
              <a:defRPr sz="2300" b="0">
                <a:solidFill>
                  <a:schemeClr val="bg1"/>
                </a:solidFill>
              </a:defRPr>
            </a:lvl5pPr>
            <a:lvl6pPr marL="0" indent="0" algn="l">
              <a:buNone/>
              <a:defRPr sz="2300" b="0">
                <a:solidFill>
                  <a:schemeClr val="bg1"/>
                </a:solidFill>
              </a:defRPr>
            </a:lvl6pPr>
            <a:lvl7pPr marL="0" indent="0" algn="l">
              <a:buNone/>
              <a:defRPr sz="2300" b="0">
                <a:solidFill>
                  <a:schemeClr val="bg1"/>
                </a:solidFill>
              </a:defRPr>
            </a:lvl7pPr>
            <a:lvl8pPr marL="0" indent="0" algn="l">
              <a:buNone/>
              <a:defRPr sz="2300" b="0">
                <a:solidFill>
                  <a:schemeClr val="bg1"/>
                </a:solidFill>
              </a:defRPr>
            </a:lvl8pPr>
            <a:lvl9pPr marL="0" indent="0" algn="l">
              <a:buNone/>
              <a:defRPr sz="2300" b="0">
                <a:solidFill>
                  <a:schemeClr val="bg1"/>
                </a:solidFill>
              </a:defRPr>
            </a:lvl9pPr>
          </a:lstStyle>
          <a:p>
            <a:r>
              <a:rPr lang="en-AU" dirty="0"/>
              <a:t>Click to add subtitle</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1067698" y="2936665"/>
            <a:ext cx="7200000" cy="1260000"/>
          </a:xfrm>
        </p:spPr>
        <p:txBody>
          <a:bodyPr anchor="t"/>
          <a:lstStyle>
            <a:lvl1pPr>
              <a:defRPr sz="4800">
                <a:solidFill>
                  <a:schemeClr val="bg1"/>
                </a:solidFill>
                <a:latin typeface="VAG Rounded Next" panose="020F0502020203020204" pitchFamily="34" charset="0"/>
              </a:defRPr>
            </a:lvl1pPr>
          </a:lstStyle>
          <a:p>
            <a:r>
              <a:rPr lang="en-US" dirty="0"/>
              <a:t>Click to add presentation title</a:t>
            </a:r>
            <a:endParaRPr lang="en-GB" dirty="0"/>
          </a:p>
        </p:txBody>
      </p:sp>
      <p:pic>
        <p:nvPicPr>
          <p:cNvPr id="10" name="Picture 9" descr="Blue text on a black background&#10;&#10;Description automatically generated">
            <a:extLst>
              <a:ext uri="{FF2B5EF4-FFF2-40B4-BE49-F238E27FC236}">
                <a16:creationId xmlns:a16="http://schemas.microsoft.com/office/drawing/2014/main" id="{3EB3336C-C05E-F699-6259-D5204CB0AE7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
        <p:nvSpPr>
          <p:cNvPr id="17" name="Picture Placeholder 16">
            <a:extLst>
              <a:ext uri="{FF2B5EF4-FFF2-40B4-BE49-F238E27FC236}">
                <a16:creationId xmlns:a16="http://schemas.microsoft.com/office/drawing/2014/main" id="{868ECEF7-DC95-A42A-891E-829CAD27CC81}"/>
              </a:ext>
            </a:extLst>
          </p:cNvPr>
          <p:cNvSpPr>
            <a:spLocks noGrp="1" noChangeAspect="1"/>
          </p:cNvSpPr>
          <p:nvPr>
            <p:ph type="pic" sz="quarter" idx="14" hasCustomPrompt="1"/>
          </p:nvPr>
        </p:nvSpPr>
        <p:spPr>
          <a:xfrm>
            <a:off x="1981200" y="0"/>
            <a:ext cx="10210344" cy="2560196"/>
          </a:xfrm>
          <a:custGeom>
            <a:avLst/>
            <a:gdLst>
              <a:gd name="connsiteX0" fmla="*/ 0 w 10210344"/>
              <a:gd name="connsiteY0" fmla="*/ 0 h 2560196"/>
              <a:gd name="connsiteX1" fmla="*/ 10210344 w 10210344"/>
              <a:gd name="connsiteY1" fmla="*/ 0 h 2560196"/>
              <a:gd name="connsiteX2" fmla="*/ 10210344 w 10210344"/>
              <a:gd name="connsiteY2" fmla="*/ 1210355 h 2560196"/>
              <a:gd name="connsiteX3" fmla="*/ 9162204 w 10210344"/>
              <a:gd name="connsiteY3" fmla="*/ 1530783 h 2560196"/>
              <a:gd name="connsiteX4" fmla="*/ 7296380 w 10210344"/>
              <a:gd name="connsiteY4" fmla="*/ 2523391 h 2560196"/>
              <a:gd name="connsiteX5" fmla="*/ 4814354 w 10210344"/>
              <a:gd name="connsiteY5" fmla="*/ 1798981 h 2560196"/>
              <a:gd name="connsiteX6" fmla="*/ 0 w 10210344"/>
              <a:gd name="connsiteY6" fmla="*/ 0 h 256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0344" h="2560196">
                <a:moveTo>
                  <a:pt x="0" y="0"/>
                </a:moveTo>
                <a:lnTo>
                  <a:pt x="10210344" y="0"/>
                </a:lnTo>
                <a:lnTo>
                  <a:pt x="10210344" y="1210355"/>
                </a:lnTo>
                <a:cubicBezTo>
                  <a:pt x="9850841" y="1275928"/>
                  <a:pt x="9498071" y="1368695"/>
                  <a:pt x="9162204" y="1530783"/>
                </a:cubicBezTo>
                <a:cubicBezTo>
                  <a:pt x="8525924" y="1837931"/>
                  <a:pt x="7974850" y="2383731"/>
                  <a:pt x="7296380" y="2523391"/>
                </a:cubicBezTo>
                <a:cubicBezTo>
                  <a:pt x="6403721" y="2707145"/>
                  <a:pt x="5607131" y="2161599"/>
                  <a:pt x="4814354" y="1798981"/>
                </a:cubicBezTo>
                <a:cubicBezTo>
                  <a:pt x="3312799" y="1112188"/>
                  <a:pt x="2254492" y="1647250"/>
                  <a:pt x="0" y="0"/>
                </a:cubicBezTo>
                <a:close/>
              </a:path>
            </a:pathLst>
          </a:custGeom>
          <a:solidFill>
            <a:schemeClr val="bg1">
              <a:lumMod val="75000"/>
            </a:schemeClr>
          </a:solidFill>
        </p:spPr>
        <p:txBody>
          <a:bodyPr wrap="square" lIns="180000" tIns="180000" rIns="180000" bIns="360000" anchor="t" anchorCtr="0">
            <a:noAutofit/>
          </a:bodyPr>
          <a:lstStyle>
            <a:lvl1pPr algn="r">
              <a:defRPr sz="1400" b="0">
                <a:solidFill>
                  <a:schemeClr val="bg1"/>
                </a:solidFill>
                <a:latin typeface="+mn-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42943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Blue/Orange]">
    <p:spTree>
      <p:nvGrpSpPr>
        <p:cNvPr id="1" name=""/>
        <p:cNvGrpSpPr/>
        <p:nvPr/>
      </p:nvGrpSpPr>
      <p:grpSpPr>
        <a:xfrm>
          <a:off x="0" y="0"/>
          <a:ext cx="0" cy="0"/>
          <a:chOff x="0" y="0"/>
          <a:chExt cx="0" cy="0"/>
        </a:xfrm>
      </p:grpSpPr>
      <p:pic>
        <p:nvPicPr>
          <p:cNvPr id="8" name="Picture 7" descr="A blue and orange background&#10;&#10;Description automatically generated">
            <a:extLst>
              <a:ext uri="{FF2B5EF4-FFF2-40B4-BE49-F238E27FC236}">
                <a16:creationId xmlns:a16="http://schemas.microsoft.com/office/drawing/2014/main" id="{244E6FE7-A9B9-5A6A-9AF4-A2EDC757EE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08030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Blue/Oran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F52657-3706-698A-E5A4-7392BCB10C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EC04AF43-F4D7-4307-AAC6-978BA3428C8A}"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141600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pic>
        <p:nvPicPr>
          <p:cNvPr id="9" name="Picture 8" descr="A blue and white background&#10;&#10;Description automatically generated">
            <a:extLst>
              <a:ext uri="{FF2B5EF4-FFF2-40B4-BE49-F238E27FC236}">
                <a16:creationId xmlns:a16="http://schemas.microsoft.com/office/drawing/2014/main" id="{F06F2204-047D-7C61-7E75-1FFC099CC0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688091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F1810F-C225-61FB-F899-73661BAF65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770F0ABB-BB79-4AFB-97FB-A631ED08C459}"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4074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Green/Blue]">
    <p:spTree>
      <p:nvGrpSpPr>
        <p:cNvPr id="1" name=""/>
        <p:cNvGrpSpPr/>
        <p:nvPr/>
      </p:nvGrpSpPr>
      <p:grpSpPr>
        <a:xfrm>
          <a:off x="0" y="0"/>
          <a:ext cx="0" cy="0"/>
          <a:chOff x="0" y="0"/>
          <a:chExt cx="0" cy="0"/>
        </a:xfrm>
      </p:grpSpPr>
      <p:pic>
        <p:nvPicPr>
          <p:cNvPr id="10" name="Picture 9" descr="A blue and green background&#10;&#10;Description automatically generated">
            <a:extLst>
              <a:ext uri="{FF2B5EF4-FFF2-40B4-BE49-F238E27FC236}">
                <a16:creationId xmlns:a16="http://schemas.microsoft.com/office/drawing/2014/main" id="{234B6D88-923D-49C0-EFAB-2F1C4FD690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r="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577131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Green/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D3A230-AE8F-D97C-69C1-769F878976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612D710C-B5D9-4CB5-94E6-E2CD1833AE84}"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53183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Navy Blue]">
    <p:spTree>
      <p:nvGrpSpPr>
        <p:cNvPr id="1" name=""/>
        <p:cNvGrpSpPr/>
        <p:nvPr/>
      </p:nvGrpSpPr>
      <p:grpSpPr>
        <a:xfrm>
          <a:off x="0" y="0"/>
          <a:ext cx="0" cy="0"/>
          <a:chOff x="0" y="0"/>
          <a:chExt cx="0" cy="0"/>
        </a:xfrm>
      </p:grpSpPr>
      <p:pic>
        <p:nvPicPr>
          <p:cNvPr id="12" name="Picture 11" descr="A blue and white background&#10;&#10;Description automatically generated">
            <a:extLst>
              <a:ext uri="{FF2B5EF4-FFF2-40B4-BE49-F238E27FC236}">
                <a16:creationId xmlns:a16="http://schemas.microsoft.com/office/drawing/2014/main" id="{EC894EE3-FC61-7F5E-6E8E-C658D6E420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989876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Navy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1BC271-4CB0-795C-1710-8A0C2D718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4E561842-7DDB-4B93-A9F9-000F48B93157}"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493817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Orange/Brown]">
    <p:spTree>
      <p:nvGrpSpPr>
        <p:cNvPr id="1" name=""/>
        <p:cNvGrpSpPr/>
        <p:nvPr/>
      </p:nvGrpSpPr>
      <p:grpSpPr>
        <a:xfrm>
          <a:off x="0" y="0"/>
          <a:ext cx="0" cy="0"/>
          <a:chOff x="0" y="0"/>
          <a:chExt cx="0" cy="0"/>
        </a:xfrm>
      </p:grpSpPr>
      <p:pic>
        <p:nvPicPr>
          <p:cNvPr id="14" name="Picture 13" descr="A brown and white background&#10;&#10;Description automatically generated">
            <a:extLst>
              <a:ext uri="{FF2B5EF4-FFF2-40B4-BE49-F238E27FC236}">
                <a16:creationId xmlns:a16="http://schemas.microsoft.com/office/drawing/2014/main" id="{F97933ED-3AAF-72D3-AA3F-3E87396FAD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258496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Orange/Brow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C5F9B9-CAB2-D67D-B89C-AB96891D3C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D0AAF764-000E-408A-BB85-8AEC778B5B62}"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887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931E-9234-1F4C-CB61-21B538B4D19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6417BD2-45FF-C992-3150-4762209FD1EF}"/>
              </a:ext>
            </a:extLst>
          </p:cNvPr>
          <p:cNvSpPr>
            <a:spLocks noGrp="1"/>
          </p:cNvSpPr>
          <p:nvPr>
            <p:ph type="dt" sz="half" idx="10"/>
          </p:nvPr>
        </p:nvSpPr>
        <p:spPr/>
        <p:txBody>
          <a:bodyPr/>
          <a:lstStyle/>
          <a:p>
            <a:fld id="{96B4C594-0B96-4F5A-984A-EA98CBA1964E}" type="datetime1">
              <a:rPr lang="en-GB" smtClean="0"/>
              <a:t>24/02/2025</a:t>
            </a:fld>
            <a:endParaRPr lang="en-GB" dirty="0"/>
          </a:p>
        </p:txBody>
      </p:sp>
      <p:sp>
        <p:nvSpPr>
          <p:cNvPr id="4" name="Footer Placeholder 3">
            <a:extLst>
              <a:ext uri="{FF2B5EF4-FFF2-40B4-BE49-F238E27FC236}">
                <a16:creationId xmlns:a16="http://schemas.microsoft.com/office/drawing/2014/main" id="{66AF0DF5-FA1C-BBAD-816D-B7114C82F77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280AB8C-7997-9BD9-D52D-004599B6EDB4}"/>
              </a:ext>
            </a:extLst>
          </p:cNvPr>
          <p:cNvSpPr>
            <a:spLocks noGrp="1"/>
          </p:cNvSpPr>
          <p:nvPr>
            <p:ph type="sldNum" sz="quarter" idx="12"/>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571860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3ACF4C-E6E9-74FE-FC55-CD38811C285B}"/>
              </a:ext>
            </a:extLst>
          </p:cNvPr>
          <p:cNvSpPr/>
          <p:nvPr userDrawn="1"/>
        </p:nvSpPr>
        <p:spPr>
          <a:xfrm>
            <a:off x="0" y="0"/>
            <a:ext cx="121932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white background with black dots&#10;&#10;Description automatically generated">
            <a:extLst>
              <a:ext uri="{FF2B5EF4-FFF2-40B4-BE49-F238E27FC236}">
                <a16:creationId xmlns:a16="http://schemas.microsoft.com/office/drawing/2014/main" id="{0B1188FC-06B2-195D-7BD7-B404572AB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661367"/>
            <a:ext cx="10440000" cy="1620000"/>
          </a:xfrm>
        </p:spPr>
        <p:txBody>
          <a:bodyPr/>
          <a:lstStyle>
            <a:lvl1pPr algn="ctr">
              <a:lnSpc>
                <a:spcPct val="105000"/>
              </a:lnSpc>
              <a:defRPr sz="4800">
                <a:solidFill>
                  <a:schemeClr val="accent2"/>
                </a:solidFill>
                <a:latin typeface="VAG Rounded Next Medium" panose="020F0602020203020204" pitchFamily="34" charset="0"/>
              </a:defRPr>
            </a:lvl1pPr>
          </a:lstStyle>
          <a:p>
            <a:r>
              <a:rPr lang="en-US" dirty="0"/>
              <a:t>Key Statement</a:t>
            </a:r>
            <a:endParaRPr lang="en-GB" dirty="0"/>
          </a:p>
        </p:txBody>
      </p:sp>
    </p:spTree>
    <p:extLst>
      <p:ext uri="{BB962C8B-B14F-4D97-AF65-F5344CB8AC3E}">
        <p14:creationId xmlns:p14="http://schemas.microsoft.com/office/powerpoint/2010/main" val="2760850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descr="A blue and yellow wavy background&#10;&#10;Description automatically generated">
            <a:extLst>
              <a:ext uri="{FF2B5EF4-FFF2-40B4-BE49-F238E27FC236}">
                <a16:creationId xmlns:a16="http://schemas.microsoft.com/office/drawing/2014/main" id="{E2BDE7D3-4A22-F333-5555-E2DF28937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343734"/>
            <a:ext cx="10440000" cy="1620000"/>
          </a:xfrm>
        </p:spPr>
        <p:txBody>
          <a:bodyPr/>
          <a:lstStyle>
            <a:lvl1pPr algn="ctr">
              <a:lnSpc>
                <a:spcPct val="105000"/>
              </a:lnSpc>
              <a:defRPr sz="4800">
                <a:solidFill>
                  <a:schemeClr val="bg1"/>
                </a:solidFill>
                <a:latin typeface="VAG Rounded Next Medium" panose="020F0602020203020204" pitchFamily="34" charset="0"/>
              </a:defRPr>
            </a:lvl1pPr>
          </a:lstStyle>
          <a:p>
            <a:r>
              <a:rPr lang="en-US" dirty="0"/>
              <a:t>Thank-you</a:t>
            </a:r>
            <a:endParaRPr lang="en-GB" dirty="0"/>
          </a:p>
        </p:txBody>
      </p:sp>
      <p:pic>
        <p:nvPicPr>
          <p:cNvPr id="9" name="Picture 8" descr="Blue text on a black background&#10;&#10;Description automatically generated">
            <a:extLst>
              <a:ext uri="{FF2B5EF4-FFF2-40B4-BE49-F238E27FC236}">
                <a16:creationId xmlns:a16="http://schemas.microsoft.com/office/drawing/2014/main" id="{2CCB16CF-F111-CEFC-F8B3-EE4C27C4A7B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Tree>
    <p:extLst>
      <p:ext uri="{BB962C8B-B14F-4D97-AF65-F5344CB8AC3E}">
        <p14:creationId xmlns:p14="http://schemas.microsoft.com/office/powerpoint/2010/main" val="3459527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A6C7C-078A-49DF-AE7A-D3DDF8E99D67}" type="datetime1">
              <a:rPr lang="en-GB" smtClean="0"/>
              <a:t>24/02/2025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
        <p:nvSpPr>
          <p:cNvPr id="5" name="Title 4">
            <a:extLst>
              <a:ext uri="{FF2B5EF4-FFF2-40B4-BE49-F238E27FC236}">
                <a16:creationId xmlns:a16="http://schemas.microsoft.com/office/drawing/2014/main" id="{1DEF600E-A836-4665-A50B-E5BE4AD5429E}"/>
              </a:ext>
            </a:extLst>
          </p:cNvPr>
          <p:cNvSpPr>
            <a:spLocks noGrp="1"/>
          </p:cNvSpPr>
          <p:nvPr>
            <p:ph type="title"/>
          </p:nvPr>
        </p:nvSpPr>
        <p:spPr/>
        <p:txBody>
          <a:bodyPr/>
          <a:lstStyle/>
          <a:p>
            <a:r>
              <a:rPr lang="en-GB"/>
              <a:t>Click to edit Master title style</a:t>
            </a:r>
            <a:endParaRPr lang="en-AU" dirty="0"/>
          </a:p>
        </p:txBody>
      </p:sp>
    </p:spTree>
    <p:extLst>
      <p:ext uri="{BB962C8B-B14F-4D97-AF65-F5344CB8AC3E}">
        <p14:creationId xmlns:p14="http://schemas.microsoft.com/office/powerpoint/2010/main" val="1648050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5EC11-1721-4360-A378-F6649AC6227E}" type="datetime1">
              <a:rPr lang="en-GB" smtClean="0"/>
              <a:t>24/02/2025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77151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960000" y="1440000"/>
            <a:ext cx="5520000" cy="48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descr="Image showing [enter description here]."/>
          <p:cNvSpPr>
            <a:spLocks noGrp="1"/>
          </p:cNvSpPr>
          <p:nvPr>
            <p:ph type="pic" sz="quarter" idx="13" hasCustomPrompt="1"/>
          </p:nvPr>
        </p:nvSpPr>
        <p:spPr>
          <a:xfrm>
            <a:off x="6672000" y="1440000"/>
            <a:ext cx="4560000" cy="4219800"/>
          </a:xfrm>
          <a:solidFill>
            <a:schemeClr val="bg1">
              <a:lumMod val="95000"/>
            </a:schemeClr>
          </a:solidFill>
        </p:spPr>
        <p:txBody>
          <a:bodyPr/>
          <a:lstStyle>
            <a:lvl1pPr>
              <a:defRPr sz="1600" baseline="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 </a:t>
            </a:r>
          </a:p>
        </p:txBody>
      </p:sp>
      <p:sp>
        <p:nvSpPr>
          <p:cNvPr id="9" name="Footer Placeholder 8"/>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B2234B4-899C-419D-B085-98B234E030F7}" type="datetime1">
              <a:rPr lang="en-AU" smtClean="0"/>
              <a:t>24/02/2025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616324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960000" y="1440000"/>
            <a:ext cx="5520000" cy="48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descr="Image showing [enter description here]."/>
          <p:cNvSpPr>
            <a:spLocks noGrp="1"/>
          </p:cNvSpPr>
          <p:nvPr>
            <p:ph type="pic" sz="quarter" idx="13" hasCustomPrompt="1"/>
          </p:nvPr>
        </p:nvSpPr>
        <p:spPr>
          <a:xfrm>
            <a:off x="6672000" y="1440000"/>
            <a:ext cx="4560000" cy="4219800"/>
          </a:xfrm>
          <a:solidFill>
            <a:schemeClr val="bg1">
              <a:lumMod val="95000"/>
            </a:schemeClr>
          </a:solidFill>
        </p:spPr>
        <p:txBody>
          <a:bodyPr/>
          <a:lstStyle>
            <a:lvl1pPr>
              <a:defRPr sz="1600" baseline="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 </a:t>
            </a:r>
          </a:p>
        </p:txBody>
      </p:sp>
      <p:sp>
        <p:nvSpPr>
          <p:cNvPr id="9" name="Footer Placeholder 8"/>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B2234B4-899C-419D-B085-98B234E030F7}" type="datetime1">
              <a:rPr lang="en-AU" smtClean="0"/>
              <a:t>24/02/2025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1619774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960000" y="1440000"/>
            <a:ext cx="5520000" cy="48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descr="Image showing [enter description here]."/>
          <p:cNvSpPr>
            <a:spLocks noGrp="1"/>
          </p:cNvSpPr>
          <p:nvPr>
            <p:ph type="pic" sz="quarter" idx="13" hasCustomPrompt="1"/>
          </p:nvPr>
        </p:nvSpPr>
        <p:spPr>
          <a:xfrm>
            <a:off x="6672000" y="1440000"/>
            <a:ext cx="4560000" cy="4219800"/>
          </a:xfrm>
          <a:solidFill>
            <a:schemeClr val="bg1">
              <a:lumMod val="95000"/>
            </a:schemeClr>
          </a:solidFill>
        </p:spPr>
        <p:txBody>
          <a:bodyPr/>
          <a:lstStyle>
            <a:lvl1pPr>
              <a:defRPr sz="1600" baseline="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 </a:t>
            </a:r>
          </a:p>
        </p:txBody>
      </p:sp>
      <p:sp>
        <p:nvSpPr>
          <p:cNvPr id="9" name="Footer Placeholder 8"/>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B2234B4-899C-419D-B085-98B234E030F7}" type="datetime1">
              <a:rPr lang="en-AU" smtClean="0"/>
              <a:t>24/02/2025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2343857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960000" y="1440000"/>
            <a:ext cx="5520000" cy="48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descr="Image showing [enter description here]."/>
          <p:cNvSpPr>
            <a:spLocks noGrp="1"/>
          </p:cNvSpPr>
          <p:nvPr>
            <p:ph type="pic" sz="quarter" idx="13" hasCustomPrompt="1"/>
          </p:nvPr>
        </p:nvSpPr>
        <p:spPr>
          <a:xfrm>
            <a:off x="6672000" y="1440000"/>
            <a:ext cx="4560000" cy="4219800"/>
          </a:xfrm>
          <a:solidFill>
            <a:schemeClr val="bg1">
              <a:lumMod val="95000"/>
            </a:schemeClr>
          </a:solidFill>
        </p:spPr>
        <p:txBody>
          <a:bodyPr/>
          <a:lstStyle>
            <a:lvl1pPr>
              <a:defRPr sz="1600" baseline="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 </a:t>
            </a:r>
          </a:p>
        </p:txBody>
      </p:sp>
      <p:sp>
        <p:nvSpPr>
          <p:cNvPr id="9" name="Footer Placeholder 8"/>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B2234B4-899C-419D-B085-98B234E030F7}" type="datetime1">
              <a:rPr lang="en-AU" smtClean="0"/>
              <a:t>24/02/2025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3046664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960000" y="1440000"/>
            <a:ext cx="5520000" cy="48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descr="Image showing [enter description here]."/>
          <p:cNvSpPr>
            <a:spLocks noGrp="1"/>
          </p:cNvSpPr>
          <p:nvPr>
            <p:ph type="pic" sz="quarter" idx="13" hasCustomPrompt="1"/>
          </p:nvPr>
        </p:nvSpPr>
        <p:spPr>
          <a:xfrm>
            <a:off x="6672000" y="1440000"/>
            <a:ext cx="4560000" cy="4219800"/>
          </a:xfrm>
          <a:solidFill>
            <a:schemeClr val="bg1">
              <a:lumMod val="95000"/>
            </a:schemeClr>
          </a:solidFill>
        </p:spPr>
        <p:txBody>
          <a:bodyPr/>
          <a:lstStyle>
            <a:lvl1pPr>
              <a:defRPr sz="1600" baseline="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 </a:t>
            </a:r>
          </a:p>
        </p:txBody>
      </p:sp>
      <p:sp>
        <p:nvSpPr>
          <p:cNvPr id="9" name="Footer Placeholder 8"/>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B2234B4-899C-419D-B085-98B234E030F7}" type="datetime1">
              <a:rPr lang="en-AU" smtClean="0"/>
              <a:t>24/02/2025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2471274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960000" y="1440000"/>
            <a:ext cx="5520000" cy="48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descr="Image showing [enter description here]."/>
          <p:cNvSpPr>
            <a:spLocks noGrp="1"/>
          </p:cNvSpPr>
          <p:nvPr>
            <p:ph type="pic" sz="quarter" idx="13" hasCustomPrompt="1"/>
          </p:nvPr>
        </p:nvSpPr>
        <p:spPr>
          <a:xfrm>
            <a:off x="6672000" y="1440000"/>
            <a:ext cx="4560000" cy="4219800"/>
          </a:xfrm>
          <a:solidFill>
            <a:schemeClr val="bg1">
              <a:lumMod val="95000"/>
            </a:schemeClr>
          </a:solidFill>
        </p:spPr>
        <p:txBody>
          <a:bodyPr/>
          <a:lstStyle>
            <a:lvl1pPr>
              <a:defRPr sz="1600" baseline="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 </a:t>
            </a:r>
          </a:p>
        </p:txBody>
      </p:sp>
      <p:sp>
        <p:nvSpPr>
          <p:cNvPr id="9" name="Footer Placeholder 8"/>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B2234B4-899C-419D-B085-98B234E030F7}" type="datetime1">
              <a:rPr lang="en-AU" smtClean="0"/>
              <a:t>24/02/2025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117702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Green]">
    <p:spTree>
      <p:nvGrpSpPr>
        <p:cNvPr id="1" name=""/>
        <p:cNvGrpSpPr/>
        <p:nvPr/>
      </p:nvGrpSpPr>
      <p:grpSpPr>
        <a:xfrm>
          <a:off x="0" y="0"/>
          <a:ext cx="0" cy="0"/>
          <a:chOff x="0" y="0"/>
          <a:chExt cx="0" cy="0"/>
        </a:xfrm>
      </p:grpSpPr>
      <p:pic>
        <p:nvPicPr>
          <p:cNvPr id="6" name="Picture 5" descr="A blue and green background&#10;&#10;Description automatically generated">
            <a:extLst>
              <a:ext uri="{FF2B5EF4-FFF2-40B4-BE49-F238E27FC236}">
                <a16:creationId xmlns:a16="http://schemas.microsoft.com/office/drawing/2014/main" id="{B91E093D-A47B-B0E4-9825-D9B7E30486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0" r="1"/>
          <a:stretch/>
        </p:blipFill>
        <p:spPr>
          <a:xfrm>
            <a:off x="0" y="0"/>
            <a:ext cx="12191999"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12" name="Picture 11">
            <a:extLst>
              <a:ext uri="{FF2B5EF4-FFF2-40B4-BE49-F238E27FC236}">
                <a16:creationId xmlns:a16="http://schemas.microsoft.com/office/drawing/2014/main" id="{4A9E0967-C60E-D93D-8377-C6D71AD621F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048692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960000" y="1440000"/>
            <a:ext cx="5520000" cy="48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descr="Image showing [enter description here]."/>
          <p:cNvSpPr>
            <a:spLocks noGrp="1"/>
          </p:cNvSpPr>
          <p:nvPr>
            <p:ph type="pic" sz="quarter" idx="13" hasCustomPrompt="1"/>
          </p:nvPr>
        </p:nvSpPr>
        <p:spPr>
          <a:xfrm>
            <a:off x="6672000" y="1440000"/>
            <a:ext cx="4560000" cy="4219800"/>
          </a:xfrm>
          <a:solidFill>
            <a:schemeClr val="bg1">
              <a:lumMod val="95000"/>
            </a:schemeClr>
          </a:solidFill>
        </p:spPr>
        <p:txBody>
          <a:bodyPr/>
          <a:lstStyle>
            <a:lvl1pPr>
              <a:defRPr sz="1600" baseline="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 </a:t>
            </a:r>
          </a:p>
        </p:txBody>
      </p:sp>
      <p:sp>
        <p:nvSpPr>
          <p:cNvPr id="9" name="Footer Placeholder 8"/>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B2234B4-899C-419D-B085-98B234E030F7}" type="datetime1">
              <a:rPr lang="en-AU" smtClean="0"/>
              <a:t>24/02/2025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3090591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960000" y="1440000"/>
            <a:ext cx="5520000" cy="48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descr="Image showing [enter description here]."/>
          <p:cNvSpPr>
            <a:spLocks noGrp="1"/>
          </p:cNvSpPr>
          <p:nvPr>
            <p:ph type="pic" sz="quarter" idx="13" hasCustomPrompt="1"/>
          </p:nvPr>
        </p:nvSpPr>
        <p:spPr>
          <a:xfrm>
            <a:off x="6672000" y="1440000"/>
            <a:ext cx="4560000" cy="4219800"/>
          </a:xfrm>
          <a:solidFill>
            <a:schemeClr val="bg1">
              <a:lumMod val="95000"/>
            </a:schemeClr>
          </a:solidFill>
        </p:spPr>
        <p:txBody>
          <a:bodyPr/>
          <a:lstStyle>
            <a:lvl1pPr>
              <a:defRPr sz="1600" baseline="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 </a:t>
            </a:r>
          </a:p>
        </p:txBody>
      </p:sp>
      <p:sp>
        <p:nvSpPr>
          <p:cNvPr id="9" name="Footer Placeholder 8"/>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B2234B4-899C-419D-B085-98B234E030F7}" type="datetime1">
              <a:rPr lang="en-AU" smtClean="0"/>
              <a:t>24/02/2025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122762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1A230695-3632-487E-8506-209914F05A01}"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31880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02031" y="1981201"/>
            <a:ext cx="1098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Click to add Text or Content.</a:t>
            </a:r>
            <a:br>
              <a:rPr lang="en-US" dirty="0"/>
            </a:br>
            <a:r>
              <a:rPr lang="en-US" dirty="0"/>
              <a:t>To change the type style, select text and press ‘Tab’, or </a:t>
            </a:r>
            <a:r>
              <a:rPr lang="en-GB" dirty="0"/>
              <a:t>click on the ‘Increase/Decrease List Level’ buttons under the Home tab (next to the numbered list button).</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4" name="Date Placeholder 3"/>
          <p:cNvSpPr>
            <a:spLocks noGrp="1"/>
          </p:cNvSpPr>
          <p:nvPr>
            <p:ph type="dt" sz="half" idx="10"/>
          </p:nvPr>
        </p:nvSpPr>
        <p:spPr/>
        <p:txBody>
          <a:bodyPr/>
          <a:lstStyle/>
          <a:p>
            <a:fld id="{74542351-0D01-4C4E-A00D-05516CC6F4F8}" type="datetime1">
              <a:rPr lang="en-GB" smtClean="0"/>
              <a:t>24/02/2025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89085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Click to add Text or Content.</a:t>
            </a:r>
            <a:br>
              <a:rPr lang="en-US" dirty="0"/>
            </a:br>
            <a:r>
              <a:rPr lang="en-US" dirty="0"/>
              <a:t>To change the type style, select text and press ‘Tab’, or </a:t>
            </a:r>
            <a:r>
              <a:rPr lang="en-GB" dirty="0"/>
              <a:t>click on the ‘Increase/Decrease List Level’ buttons under the Home tab (next to the numbered list button).</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7E312E6-FA90-4A59-849C-194B2CB6E855}"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216762" y="1888067"/>
            <a:ext cx="5400000" cy="4356000"/>
          </a:xfrm>
          <a:prstGeom prst="roundRect">
            <a:avLst>
              <a:gd name="adj" fmla="val 3353"/>
            </a:avLst>
          </a:prstGeom>
          <a:solidFill>
            <a:schemeClr val="bg1">
              <a:lumMod val="75000"/>
            </a:schemeClr>
          </a:solidFill>
        </p:spPr>
        <p:txBody>
          <a:bodyPr lIns="216000" tIns="216000" rIns="216000" bIns="216000"/>
          <a:lstStyle>
            <a:lvl1pPr>
              <a:defRPr sz="1400" b="0">
                <a:solidFill>
                  <a:schemeClr val="bg1"/>
                </a:solidFill>
              </a:defRPr>
            </a:lvl1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81254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5" name="Date Placeholder 4"/>
          <p:cNvSpPr>
            <a:spLocks noGrp="1"/>
          </p:cNvSpPr>
          <p:nvPr>
            <p:ph type="dt" sz="half" idx="10"/>
          </p:nvPr>
        </p:nvSpPr>
        <p:spPr/>
        <p:txBody>
          <a:bodyPr/>
          <a:lstStyle/>
          <a:p>
            <a:fld id="{B2DCA67C-1FDD-4289-A45B-1C24A8752454}"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02031" y="1888067"/>
            <a:ext cx="11014731" cy="4356000"/>
          </a:xfrm>
          <a:prstGeom prst="roundRect">
            <a:avLst>
              <a:gd name="adj" fmla="val 2673"/>
            </a:avLst>
          </a:prstGeom>
          <a:solidFill>
            <a:schemeClr val="bg1">
              <a:lumMod val="75000"/>
            </a:schemeClr>
          </a:solidFill>
        </p:spPr>
        <p:txBody>
          <a:bodyPr lIns="216000" tIns="216000" rIns="216000" bIns="216000"/>
          <a:lstStyle>
            <a:lvl1pPr>
              <a:defRPr sz="1400" b="0">
                <a:solidFill>
                  <a:schemeClr val="bg1"/>
                </a:solidFill>
              </a:defRPr>
            </a:lvl1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75870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pic>
        <p:nvPicPr>
          <p:cNvPr id="13" name="Picture 12" descr="A yellow and orange background&#10;&#10;Description automatically generated">
            <a:extLst>
              <a:ext uri="{FF2B5EF4-FFF2-40B4-BE49-F238E27FC236}">
                <a16:creationId xmlns:a16="http://schemas.microsoft.com/office/drawing/2014/main" id="{89B55A0A-BEAC-860A-CBA9-753D687395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6555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Oran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AA977A-EEFB-47D5-C678-0FC0D52E1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B4BBF2D1-A9DE-450B-BD5F-55EFF1E77543}"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4327173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E0354F9-6820-7598-7D6C-A01847074715}"/>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Placeholder 1"/>
          <p:cNvSpPr>
            <a:spLocks noGrp="1"/>
          </p:cNvSpPr>
          <p:nvPr>
            <p:ph type="title"/>
          </p:nvPr>
        </p:nvSpPr>
        <p:spPr>
          <a:xfrm>
            <a:off x="602031" y="274868"/>
            <a:ext cx="10440000" cy="900000"/>
          </a:xfrm>
          <a:prstGeom prst="rect">
            <a:avLst/>
          </a:prstGeom>
        </p:spPr>
        <p:txBody>
          <a:bodyPr vert="horz" lIns="0" tIns="0" rIns="0" bIns="0" rtlCol="0" anchor="ctr">
            <a:noAutofit/>
          </a:bodyPr>
          <a:lstStyle/>
          <a:p>
            <a:endParaRPr lang="en-GB" dirty="0"/>
          </a:p>
        </p:txBody>
      </p:sp>
      <p:sp>
        <p:nvSpPr>
          <p:cNvPr id="3" name="Text Placeholder 2"/>
          <p:cNvSpPr>
            <a:spLocks noGrp="1"/>
          </p:cNvSpPr>
          <p:nvPr>
            <p:ph type="body" idx="1"/>
          </p:nvPr>
        </p:nvSpPr>
        <p:spPr>
          <a:xfrm>
            <a:off x="602031" y="1976318"/>
            <a:ext cx="10980000" cy="39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690749" y="6358249"/>
            <a:ext cx="2520000" cy="360000"/>
          </a:xfrm>
          <a:prstGeom prst="rect">
            <a:avLst/>
          </a:prstGeom>
        </p:spPr>
        <p:txBody>
          <a:bodyPr vert="horz" lIns="0" tIns="0" rIns="0" bIns="0" rtlCol="0" anchor="ctr"/>
          <a:lstStyle>
            <a:lvl1pPr algn="l">
              <a:defRPr sz="1500">
                <a:solidFill>
                  <a:schemeClr val="tx2"/>
                </a:solidFill>
                <a:latin typeface="+mj-lt"/>
              </a:defRPr>
            </a:lvl1pPr>
          </a:lstStyle>
          <a:p>
            <a:fld id="{96B4C594-0B96-4F5A-984A-EA98CBA1964E}" type="datetime1">
              <a:rPr lang="en-GB" smtClean="0"/>
              <a:t>24/02/2025</a:t>
            </a:fld>
            <a:endParaRPr lang="en-GB" dirty="0"/>
          </a:p>
        </p:txBody>
      </p:sp>
      <p:sp>
        <p:nvSpPr>
          <p:cNvPr id="5" name="Footer Placeholder 4"/>
          <p:cNvSpPr>
            <a:spLocks noGrp="1"/>
          </p:cNvSpPr>
          <p:nvPr>
            <p:ph type="ftr" sz="quarter" idx="3"/>
          </p:nvPr>
        </p:nvSpPr>
        <p:spPr>
          <a:xfrm>
            <a:off x="602031" y="6358249"/>
            <a:ext cx="5975238" cy="360000"/>
          </a:xfrm>
          <a:prstGeom prst="rect">
            <a:avLst/>
          </a:prstGeom>
        </p:spPr>
        <p:txBody>
          <a:bodyPr vert="horz" lIns="0" tIns="0" rIns="0" bIns="0" rtlCol="0" anchor="ctr"/>
          <a:lstStyle>
            <a:lvl1pPr algn="l">
              <a:defRPr sz="1500">
                <a:solidFill>
                  <a:schemeClr val="tx2"/>
                </a:solidFill>
                <a:latin typeface="+mj-lt"/>
              </a:defRPr>
            </a:lvl1pPr>
          </a:lstStyle>
          <a:p>
            <a:endParaRPr lang="en-GB" dirty="0"/>
          </a:p>
        </p:txBody>
      </p:sp>
      <p:sp>
        <p:nvSpPr>
          <p:cNvPr id="6" name="Slide Number Placeholder 5"/>
          <p:cNvSpPr>
            <a:spLocks noGrp="1"/>
          </p:cNvSpPr>
          <p:nvPr>
            <p:ph type="sldNum" sz="quarter" idx="4"/>
          </p:nvPr>
        </p:nvSpPr>
        <p:spPr>
          <a:xfrm>
            <a:off x="11157969" y="274868"/>
            <a:ext cx="432000" cy="900000"/>
          </a:xfrm>
          <a:prstGeom prst="rect">
            <a:avLst/>
          </a:prstGeom>
        </p:spPr>
        <p:txBody>
          <a:bodyPr vert="horz" lIns="0" tIns="223200" rIns="0" bIns="0" rtlCol="0" anchor="t" anchorCtr="0"/>
          <a:lstStyle>
            <a:lvl1pPr algn="r">
              <a:defRPr sz="1500">
                <a:solidFill>
                  <a:schemeClr val="bg1"/>
                </a:solidFill>
                <a:latin typeface="+mj-lt"/>
              </a:defRPr>
            </a:lvl1pPr>
          </a:lstStyle>
          <a:p>
            <a:fld id="{F5AEA0E0-5CC6-4BD0-905C-A0021E419432}" type="slidenum">
              <a:rPr lang="en-GB" smtClean="0"/>
              <a:pPr/>
              <a:t>‹#›</a:t>
            </a:fld>
            <a:endParaRPr lang="en-GB" dirty="0"/>
          </a:p>
        </p:txBody>
      </p:sp>
      <p:sp>
        <p:nvSpPr>
          <p:cNvPr id="7" name="MSIPCMContentMarking" descr="{&quot;HashCode&quot;:431517927,&quot;Placement&quot;:&quot;Header&quot;,&quot;Top&quot;:0.0,&quot;Left&quot;:440.987549,&quot;SlideWidth&quot;:960,&quot;SlideHeight&quot;:540}"/>
          <p:cNvSpPr txBox="1"/>
          <p:nvPr userDrawn="1"/>
        </p:nvSpPr>
        <p:spPr>
          <a:xfrm>
            <a:off x="5600542" y="0"/>
            <a:ext cx="990916" cy="330706"/>
          </a:xfrm>
          <a:prstGeom prst="rect">
            <a:avLst/>
          </a:prstGeom>
          <a:noFill/>
        </p:spPr>
        <p:txBody>
          <a:bodyPr vert="horz" wrap="square" lIns="0" tIns="0" rIns="0" bIns="0" rtlCol="0" anchor="ctr" anchorCtr="1">
            <a:spAutoFit/>
          </a:bodyPr>
          <a:lstStyle/>
          <a:p>
            <a:pPr algn="ctr">
              <a:spcBef>
                <a:spcPts val="0"/>
              </a:spcBef>
              <a:spcAft>
                <a:spcPts val="0"/>
              </a:spcAft>
            </a:pPr>
            <a:r>
              <a:rPr lang="en-AU" sz="1400">
                <a:solidFill>
                  <a:srgbClr val="FF0000"/>
                </a:solidFill>
                <a:latin typeface="Calibri" panose="020F0502020204030204" pitchFamily="34" charset="0"/>
              </a:rPr>
              <a:t>OFFICIAL</a:t>
            </a:r>
          </a:p>
        </p:txBody>
      </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70" r:id="rId1"/>
    <p:sldLayoutId id="2147483692" r:id="rId2"/>
    <p:sldLayoutId id="2147483662" r:id="rId3"/>
    <p:sldLayoutId id="2147483652" r:id="rId4"/>
    <p:sldLayoutId id="2147483650" r:id="rId5"/>
    <p:sldLayoutId id="2147483676" r:id="rId6"/>
    <p:sldLayoutId id="2147483677"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78" r:id="rId20"/>
    <p:sldLayoutId id="2147483679" r:id="rId21"/>
    <p:sldLayoutId id="2147483675" r:id="rId22"/>
    <p:sldLayoutId id="214748365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Lst>
  <p:hf hdr="0" ftr="0" dt="0"/>
  <p:txStyles>
    <p:titleStyle>
      <a:lvl1pPr algn="l" defTabSz="914400" rtl="0" eaLnBrk="1" latinLnBrk="0" hangingPunct="1">
        <a:lnSpc>
          <a:spcPct val="90000"/>
        </a:lnSpc>
        <a:spcBef>
          <a:spcPct val="0"/>
        </a:spcBef>
        <a:buNone/>
        <a:defRPr sz="3000" kern="1200">
          <a:solidFill>
            <a:schemeClr val="bg1"/>
          </a:solidFill>
          <a:latin typeface="+mj-lt"/>
          <a:ea typeface="+mj-ea"/>
          <a:cs typeface="+mj-cs"/>
        </a:defRPr>
      </a:lvl1pPr>
    </p:titleStyle>
    <p:bodyStyle>
      <a:lvl1pPr marL="0" indent="0" algn="l" defTabSz="914400" rtl="0" eaLnBrk="1" latinLnBrk="0" hangingPunct="1">
        <a:lnSpc>
          <a:spcPct val="105000"/>
        </a:lnSpc>
        <a:spcBef>
          <a:spcPts val="800"/>
        </a:spcBef>
        <a:buFont typeface="Arial" panose="020B0604020202020204" pitchFamily="34" charset="0"/>
        <a:buNone/>
        <a:defRPr sz="2300" b="0" kern="1200">
          <a:solidFill>
            <a:schemeClr val="accent2"/>
          </a:solidFill>
          <a:latin typeface="+mj-lt"/>
          <a:ea typeface="+mn-ea"/>
          <a:cs typeface="+mn-cs"/>
        </a:defRPr>
      </a:lvl1pPr>
      <a:lvl2pPr marL="0" indent="0" algn="l" defTabSz="914400" rtl="0" eaLnBrk="1" latinLnBrk="0" hangingPunct="1">
        <a:lnSpc>
          <a:spcPct val="105000"/>
        </a:lnSpc>
        <a:spcBef>
          <a:spcPts val="800"/>
        </a:spcBef>
        <a:buFont typeface="Arial" panose="020B0604020202020204" pitchFamily="34" charset="0"/>
        <a:buNone/>
        <a:defRPr sz="2500" kern="1200">
          <a:solidFill>
            <a:schemeClr val="tx2"/>
          </a:solidFill>
          <a:latin typeface="+mn-lt"/>
          <a:ea typeface="+mn-ea"/>
          <a:cs typeface="+mn-cs"/>
        </a:defRPr>
      </a:lvl2pPr>
      <a:lvl3pPr marL="216000" indent="-216000" algn="l" defTabSz="914400" rtl="0" eaLnBrk="1" latinLnBrk="0" hangingPunct="1">
        <a:lnSpc>
          <a:spcPct val="105000"/>
        </a:lnSpc>
        <a:spcBef>
          <a:spcPts val="800"/>
        </a:spcBef>
        <a:buFont typeface="Arial" panose="020B0604020202020204" pitchFamily="34" charset="0"/>
        <a:buChar char="•"/>
        <a:defRPr sz="2500" kern="1200">
          <a:solidFill>
            <a:schemeClr val="tx2"/>
          </a:solidFill>
          <a:latin typeface="+mn-lt"/>
          <a:ea typeface="+mn-ea"/>
          <a:cs typeface="+mn-cs"/>
        </a:defRPr>
      </a:lvl3pPr>
      <a:lvl4pPr marL="0" indent="0" algn="l" defTabSz="914400" rtl="0" eaLnBrk="1" latinLnBrk="0" hangingPunct="1">
        <a:lnSpc>
          <a:spcPct val="105000"/>
        </a:lnSpc>
        <a:spcBef>
          <a:spcPts val="1400"/>
        </a:spcBef>
        <a:buFont typeface="Arial" panose="020B0604020202020204" pitchFamily="34" charset="0"/>
        <a:buNone/>
        <a:defRPr sz="1700" b="1" kern="1200">
          <a:solidFill>
            <a:schemeClr val="accent2"/>
          </a:solidFill>
          <a:latin typeface="VAG Rounded Next" panose="020F0502020203020204" pitchFamily="34" charset="0"/>
          <a:ea typeface="+mn-ea"/>
          <a:cs typeface="+mn-cs"/>
        </a:defRPr>
      </a:lvl4pPr>
      <a:lvl5pPr marL="0" indent="0" algn="l" defTabSz="914400" rtl="0" eaLnBrk="1" latinLnBrk="0" hangingPunct="1">
        <a:lnSpc>
          <a:spcPct val="105000"/>
        </a:lnSpc>
        <a:spcBef>
          <a:spcPts val="600"/>
        </a:spcBef>
        <a:buFont typeface="Arial" panose="020B0604020202020204" pitchFamily="34" charset="0"/>
        <a:buNone/>
        <a:defRPr sz="2000" kern="1200">
          <a:solidFill>
            <a:schemeClr val="tx2"/>
          </a:solidFill>
          <a:latin typeface="+mn-lt"/>
          <a:ea typeface="+mn-ea"/>
          <a:cs typeface="+mn-cs"/>
        </a:defRPr>
      </a:lvl5pPr>
      <a:lvl6pPr marL="216000" indent="-216000" algn="l" defTabSz="914400" rtl="0" eaLnBrk="1" latinLnBrk="0" hangingPunct="1">
        <a:lnSpc>
          <a:spcPct val="105000"/>
        </a:lnSpc>
        <a:spcBef>
          <a:spcPts val="600"/>
        </a:spcBef>
        <a:buFont typeface="Arial" panose="020B0604020202020204" pitchFamily="34" charset="0"/>
        <a:buChar char="•"/>
        <a:defRPr sz="2000" kern="1200">
          <a:solidFill>
            <a:schemeClr val="tx2"/>
          </a:solidFill>
          <a:latin typeface="+mn-lt"/>
          <a:ea typeface="+mn-ea"/>
          <a:cs typeface="+mn-cs"/>
        </a:defRPr>
      </a:lvl6pPr>
      <a:lvl7pPr marL="0" indent="0" algn="l" defTabSz="914400" rtl="0" eaLnBrk="1" latinLnBrk="0" hangingPunct="1">
        <a:lnSpc>
          <a:spcPct val="105000"/>
        </a:lnSpc>
        <a:spcBef>
          <a:spcPts val="800"/>
        </a:spcBef>
        <a:buFont typeface="Arial" panose="020B0604020202020204" pitchFamily="34" charset="0"/>
        <a:buNone/>
        <a:defRPr sz="1500" b="1" kern="1200" cap="all" baseline="0">
          <a:solidFill>
            <a:schemeClr val="accent2"/>
          </a:solidFill>
          <a:latin typeface="VAG Rounded Next" panose="020F0502020203020204" pitchFamily="34" charset="0"/>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500" kern="1200">
          <a:solidFill>
            <a:schemeClr val="tx2"/>
          </a:solidFill>
          <a:latin typeface="+mn-lt"/>
          <a:ea typeface="+mn-ea"/>
          <a:cs typeface="+mn-cs"/>
        </a:defRPr>
      </a:lvl8pPr>
      <a:lvl9pPr marL="216000" indent="-216000" algn="l" defTabSz="914400" rtl="0" eaLnBrk="1" latinLnBrk="0" hangingPunct="1">
        <a:lnSpc>
          <a:spcPct val="105000"/>
        </a:lnSpc>
        <a:spcBef>
          <a:spcPts val="8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5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hyperlink" Target="https://www.brisbanetimes.com.au/politics/queensland/critics-pooh-poohed-water-scheme-but-ex-mayor-says-sewage-is-solution-20210204-p56zp8.html"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 Id="rId5" Type="http://schemas.openxmlformats.org/officeDocument/2006/relationships/hyperlink" Target="https://www.qhatlas.com.au/photograph/anti-recycled-water-campaign-toowoomba" TargetMode="External"/><Relationship Id="rId4" Type="http://schemas.openxmlformats.org/officeDocument/2006/relationships/hyperlink" Target="https://www.couriermail.com.au/news/we-voted-no-but-recycled-water-may-still-be-our-future/news-story/fc9e71fba85a532fa9be94e7e478203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hyperlink" Target="https://water360.com.au/map/" TargetMode="External"/><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487B-52A6-ECA6-CCE2-24083D75D438}"/>
              </a:ext>
            </a:extLst>
          </p:cNvPr>
          <p:cNvSpPr>
            <a:spLocks noGrp="1"/>
          </p:cNvSpPr>
          <p:nvPr>
            <p:ph type="title"/>
          </p:nvPr>
        </p:nvSpPr>
        <p:spPr/>
        <p:txBody>
          <a:bodyPr/>
          <a:lstStyle/>
          <a:p>
            <a:r>
              <a:rPr lang="en-US" b="1" dirty="0">
                <a:latin typeface="Verdana"/>
                <a:ea typeface="Verdana"/>
              </a:rPr>
              <a:t>1. Teacher Instructions</a:t>
            </a:r>
          </a:p>
        </p:txBody>
      </p:sp>
      <p:sp>
        <p:nvSpPr>
          <p:cNvPr id="3" name="TextBox 2">
            <a:extLst>
              <a:ext uri="{FF2B5EF4-FFF2-40B4-BE49-F238E27FC236}">
                <a16:creationId xmlns:a16="http://schemas.microsoft.com/office/drawing/2014/main" id="{A7721118-8A03-EBD9-71A6-454C522CC548}"/>
              </a:ext>
            </a:extLst>
          </p:cNvPr>
          <p:cNvSpPr txBox="1"/>
          <p:nvPr/>
        </p:nvSpPr>
        <p:spPr>
          <a:xfrm>
            <a:off x="602031" y="1542558"/>
            <a:ext cx="10853369" cy="52445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600" b="1" dirty="0">
                <a:solidFill>
                  <a:srgbClr val="000000"/>
                </a:solidFill>
                <a:latin typeface="VAG Rounded Next"/>
                <a:ea typeface="Verdana"/>
                <a:cs typeface="Segoe UI"/>
              </a:rPr>
              <a:t>Title: </a:t>
            </a:r>
            <a:r>
              <a:rPr lang="en-AU" sz="1600" dirty="0">
                <a:solidFill>
                  <a:srgbClr val="000000"/>
                </a:solidFill>
                <a:latin typeface="VAG Rounded Next"/>
                <a:ea typeface="Verdana"/>
                <a:cs typeface="Segoe UI"/>
              </a:rPr>
              <a:t>Case study: Toowoomba</a:t>
            </a:r>
          </a:p>
          <a:p>
            <a:endParaRPr lang="en-US" sz="1600" b="1" dirty="0">
              <a:solidFill>
                <a:srgbClr val="000000"/>
              </a:solidFill>
              <a:latin typeface="VAG Rounded Next"/>
              <a:ea typeface="Verdana"/>
              <a:cs typeface="Segoe UI"/>
            </a:endParaRPr>
          </a:p>
          <a:p>
            <a:r>
              <a:rPr lang="en-AU" sz="1600" b="1" dirty="0">
                <a:solidFill>
                  <a:srgbClr val="000000"/>
                </a:solidFill>
                <a:latin typeface="VAG Rounded Next"/>
                <a:ea typeface="Verdana"/>
                <a:cs typeface="Segoe UI"/>
              </a:rPr>
              <a:t>Length:</a:t>
            </a:r>
            <a:r>
              <a:rPr lang="en-AU" sz="1600" dirty="0">
                <a:solidFill>
                  <a:srgbClr val="000000"/>
                </a:solidFill>
                <a:latin typeface="VAG Rounded Next"/>
                <a:ea typeface="Verdana"/>
                <a:cs typeface="Segoe UI"/>
              </a:rPr>
              <a:t> Approximately 2 x 60 minutes lessons</a:t>
            </a:r>
            <a:endParaRPr lang="en-US" sz="1600" dirty="0">
              <a:solidFill>
                <a:srgbClr val="000000"/>
              </a:solidFill>
              <a:latin typeface="VAG Rounded Next"/>
              <a:ea typeface="Verdana"/>
              <a:cs typeface="Segoe UI"/>
            </a:endParaRPr>
          </a:p>
          <a:p>
            <a:endParaRPr lang="en-US" sz="1600" b="1" dirty="0">
              <a:solidFill>
                <a:srgbClr val="000000"/>
              </a:solidFill>
              <a:latin typeface="VAG Rounded Next"/>
              <a:ea typeface="Verdana"/>
              <a:cs typeface="Segoe UI"/>
            </a:endParaRPr>
          </a:p>
          <a:p>
            <a:pPr>
              <a:lnSpc>
                <a:spcPct val="120000"/>
              </a:lnSpc>
            </a:pPr>
            <a:r>
              <a:rPr lang="en-US" sz="1600" b="1" dirty="0">
                <a:solidFill>
                  <a:srgbClr val="000000"/>
                </a:solidFill>
                <a:latin typeface="VAG Rounded Next"/>
                <a:ea typeface="Verdana"/>
                <a:cs typeface="Segoe UI"/>
              </a:rPr>
              <a:t>Description: </a:t>
            </a:r>
            <a:r>
              <a:rPr lang="en-GB" sz="1600" dirty="0">
                <a:solidFill>
                  <a:srgbClr val="000000"/>
                </a:solidFill>
                <a:ea typeface="Nunito" pitchFamily="2" charset="0"/>
              </a:rPr>
              <a:t>Students explore the controversies surrounding recycled water by considering the dilemma facing Toowoomba in 2006. </a:t>
            </a:r>
            <a:endParaRPr lang="en-AU" sz="1600" dirty="0">
              <a:solidFill>
                <a:srgbClr val="000000"/>
              </a:solidFill>
              <a:ea typeface="Calibri" panose="020F0502020204030204" pitchFamily="34" charset="0"/>
            </a:endParaRPr>
          </a:p>
          <a:p>
            <a:pPr>
              <a:lnSpc>
                <a:spcPct val="120000"/>
              </a:lnSpc>
            </a:pPr>
            <a:r>
              <a:rPr lang="en-GB" sz="1600" dirty="0">
                <a:solidFill>
                  <a:srgbClr val="535353"/>
                </a:solidFill>
                <a:highlight>
                  <a:srgbClr val="FFFFFF"/>
                </a:highlight>
                <a:ea typeface="Calibri" panose="020F0502020204030204" pitchFamily="34" charset="0"/>
              </a:rPr>
              <a:t> </a:t>
            </a:r>
            <a:endParaRPr lang="en-AU" sz="1600" dirty="0">
              <a:solidFill>
                <a:srgbClr val="000000"/>
              </a:solidFill>
              <a:ea typeface="Calibri" panose="020F0502020204030204" pitchFamily="34" charset="0"/>
            </a:endParaRPr>
          </a:p>
          <a:p>
            <a:pPr marL="457189" indent="-457189">
              <a:lnSpc>
                <a:spcPct val="115000"/>
              </a:lnSpc>
              <a:buFont typeface="+mj-lt"/>
              <a:buAutoNum type="arabicPeriod"/>
            </a:pPr>
            <a:r>
              <a:rPr lang="en-GB" sz="1600" dirty="0">
                <a:solidFill>
                  <a:srgbClr val="000000"/>
                </a:solidFill>
                <a:ea typeface="Calibri" panose="020F0502020204030204" pitchFamily="34" charset="0"/>
              </a:rPr>
              <a:t>Students evaluate the use of referendums. </a:t>
            </a:r>
            <a:endParaRPr lang="en-AU" sz="1600" dirty="0">
              <a:solidFill>
                <a:srgbClr val="000000"/>
              </a:solidFill>
              <a:ea typeface="Calibri" panose="020F0502020204030204" pitchFamily="34" charset="0"/>
            </a:endParaRPr>
          </a:p>
          <a:p>
            <a:pPr marL="457189" indent="-457189">
              <a:lnSpc>
                <a:spcPct val="115000"/>
              </a:lnSpc>
              <a:buFont typeface="+mj-lt"/>
              <a:buAutoNum type="arabicPeriod"/>
            </a:pPr>
            <a:r>
              <a:rPr lang="en-GB" sz="1600" dirty="0">
                <a:solidFill>
                  <a:srgbClr val="000000"/>
                </a:solidFill>
                <a:ea typeface="Calibri" panose="020F0502020204030204" pitchFamily="34" charset="0"/>
              </a:rPr>
              <a:t>Students analyse three sources from the 2006 Toowoomba referendum. </a:t>
            </a:r>
            <a:endParaRPr lang="en-AU" sz="1600" dirty="0">
              <a:solidFill>
                <a:srgbClr val="000000"/>
              </a:solidFill>
              <a:ea typeface="Calibri" panose="020F0502020204030204" pitchFamily="34" charset="0"/>
            </a:endParaRPr>
          </a:p>
          <a:p>
            <a:pPr marL="457189" indent="-457189">
              <a:lnSpc>
                <a:spcPct val="115000"/>
              </a:lnSpc>
              <a:buFont typeface="+mj-lt"/>
              <a:buAutoNum type="arabicPeriod"/>
            </a:pPr>
            <a:r>
              <a:rPr lang="en-GB" sz="1600" dirty="0">
                <a:solidFill>
                  <a:srgbClr val="000000"/>
                </a:solidFill>
                <a:ea typeface="Calibri" panose="020F0502020204030204" pitchFamily="34" charset="0"/>
              </a:rPr>
              <a:t>Students research the use of potable recycled water from around the world at a selected location</a:t>
            </a:r>
            <a:r>
              <a:rPr lang="en-GB" sz="1600" dirty="0">
                <a:solidFill>
                  <a:srgbClr val="000000"/>
                </a:solidFill>
                <a:latin typeface="Arial" panose="020B0604020202020204" pitchFamily="34" charset="0"/>
                <a:ea typeface="Calibri" panose="020F0502020204030204" pitchFamily="34" charset="0"/>
              </a:rPr>
              <a:t>. </a:t>
            </a:r>
            <a:endParaRPr lang="en-US" sz="1600" dirty="0">
              <a:latin typeface="VAG Rounded Next"/>
              <a:ea typeface="Verdana"/>
              <a:cs typeface="Segoe UI"/>
            </a:endParaRPr>
          </a:p>
          <a:p>
            <a:endParaRPr lang="en-US" sz="1600" b="1" dirty="0">
              <a:latin typeface="VAG Rounded Next"/>
              <a:ea typeface="Verdana"/>
              <a:cs typeface="Segoe UI"/>
            </a:endParaRPr>
          </a:p>
          <a:p>
            <a:r>
              <a:rPr lang="en-AU" sz="1600" b="1" dirty="0">
                <a:latin typeface="VAG Rounded Next"/>
                <a:ea typeface="Verdana"/>
                <a:cs typeface="Segoe UI"/>
              </a:rPr>
              <a:t>Overview: </a:t>
            </a:r>
          </a:p>
          <a:p>
            <a:pPr marL="285750" indent="-285750">
              <a:buFont typeface="Arial,Sans-Serif"/>
              <a:buChar char="•"/>
            </a:pPr>
            <a:r>
              <a:rPr lang="en-AU" sz="1600" dirty="0">
                <a:latin typeface="VAG Rounded Next"/>
                <a:ea typeface="Verdana"/>
                <a:cs typeface="Segoe UI"/>
                <a:sym typeface="Nunito"/>
              </a:rPr>
              <a:t>Understand that the use of science and technology to address issues such as water shortages, may have social and ethical implications</a:t>
            </a:r>
          </a:p>
          <a:p>
            <a:pPr marL="285750" indent="-285750">
              <a:buSzPts val="2000"/>
              <a:buFont typeface="Arial,Sans-Serif"/>
              <a:buChar char="•"/>
            </a:pPr>
            <a:r>
              <a:rPr lang="en-AU" sz="1600" dirty="0">
                <a:latin typeface="VAG Rounded Next"/>
                <a:ea typeface="Verdana"/>
                <a:cs typeface="Segoe UI"/>
                <a:sym typeface="Nunito"/>
              </a:rPr>
              <a:t>Investigate other cities that already use recycled water</a:t>
            </a:r>
            <a:endParaRPr lang="en-AU" sz="1600" dirty="0">
              <a:latin typeface="VAG Rounded Next"/>
              <a:ea typeface="Verdana"/>
              <a:cs typeface="Segoe UI"/>
            </a:endParaRPr>
          </a:p>
          <a:p>
            <a:pPr marL="285750" indent="-285750">
              <a:buFont typeface="Arial,Sans-Serif"/>
              <a:buChar char="•"/>
            </a:pPr>
            <a:endParaRPr lang="en-AU" sz="1600" dirty="0">
              <a:latin typeface="VAG Rounded Next"/>
              <a:ea typeface="Verdana"/>
              <a:cs typeface="Segoe UI"/>
            </a:endParaRPr>
          </a:p>
          <a:p>
            <a:endParaRPr lang="en-US" sz="1600" dirty="0">
              <a:latin typeface="VAG Rounded Next"/>
              <a:ea typeface="Verdana"/>
              <a:cs typeface="Segoe UI"/>
            </a:endParaRPr>
          </a:p>
          <a:p>
            <a:r>
              <a:rPr lang="en-US" sz="1600" dirty="0">
                <a:latin typeface="VAG Rounded Next"/>
                <a:ea typeface="Verdana"/>
                <a:cs typeface="Segoe UI"/>
              </a:rPr>
              <a:t>***See </a:t>
            </a:r>
            <a:r>
              <a:rPr lang="en-US" sz="1600" b="1" dirty="0">
                <a:latin typeface="VAG Rounded Next"/>
                <a:ea typeface="Verdana"/>
                <a:cs typeface="Segoe UI"/>
              </a:rPr>
              <a:t>Notes</a:t>
            </a:r>
            <a:r>
              <a:rPr lang="en-US" sz="1600" dirty="0">
                <a:latin typeface="VAG Rounded Next"/>
                <a:ea typeface="Verdana"/>
                <a:cs typeface="Segoe UI"/>
              </a:rPr>
              <a:t> on each slide for more teaching notes and ideas***</a:t>
            </a:r>
            <a:endParaRPr lang="en-AU" sz="1600" dirty="0">
              <a:latin typeface="VAG Rounded Next"/>
              <a:ea typeface="Verdana"/>
              <a:cs typeface="Segoe UI"/>
            </a:endParaRPr>
          </a:p>
          <a:p>
            <a:endParaRPr lang="en-AU" sz="1600" dirty="0">
              <a:latin typeface="Bliss Pro"/>
              <a:ea typeface="Verdana"/>
              <a:cs typeface="Segoe UI"/>
            </a:endParaRPr>
          </a:p>
          <a:p>
            <a:endParaRPr lang="en-US" sz="1400" dirty="0">
              <a:latin typeface="Verdana"/>
              <a:ea typeface="Verdana"/>
              <a:cs typeface="Segoe UI"/>
            </a:endParaRPr>
          </a:p>
        </p:txBody>
      </p:sp>
    </p:spTree>
    <p:extLst>
      <p:ext uri="{BB962C8B-B14F-4D97-AF65-F5344CB8AC3E}">
        <p14:creationId xmlns:p14="http://schemas.microsoft.com/office/powerpoint/2010/main" val="302252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1.5: Sources</a:t>
            </a:r>
          </a:p>
        </p:txBody>
      </p:sp>
      <p:sp>
        <p:nvSpPr>
          <p:cNvPr id="3" name="Content Placeholder 2"/>
          <p:cNvSpPr>
            <a:spLocks noGrp="1"/>
          </p:cNvSpPr>
          <p:nvPr>
            <p:ph sz="half" idx="1"/>
          </p:nvPr>
        </p:nvSpPr>
        <p:spPr>
          <a:xfrm>
            <a:off x="948124" y="1783132"/>
            <a:ext cx="10464557" cy="4800000"/>
          </a:xfrm>
        </p:spPr>
        <p:txBody>
          <a:bodyPr/>
          <a:lstStyle/>
          <a:p>
            <a:r>
              <a:rPr lang="en-AU" dirty="0">
                <a:solidFill>
                  <a:schemeClr val="dk1"/>
                </a:solidFill>
                <a:latin typeface="Verdana" panose="020B0604030504040204" pitchFamily="34" charset="0"/>
                <a:ea typeface="Verdana" panose="020B0604030504040204" pitchFamily="34" charset="0"/>
                <a:cs typeface="Segoe UI" panose="020B0502040204020203" pitchFamily="34" charset="0"/>
              </a:rPr>
              <a:t>Source 1: Referendum polling day poster 1</a:t>
            </a:r>
          </a:p>
          <a:p>
            <a:r>
              <a:rPr lang="en-AU" dirty="0">
                <a:solidFill>
                  <a:schemeClr val="dk1"/>
                </a:solidFill>
                <a:latin typeface="Verdana" panose="020B0604030504040204" pitchFamily="34" charset="0"/>
                <a:ea typeface="Verdana" panose="020B0604030504040204" pitchFamily="34" charset="0"/>
                <a:cs typeface="Segoe UI" panose="020B0502040204020203" pitchFamily="34" charset="0"/>
              </a:rPr>
              <a:t>Source: </a:t>
            </a:r>
            <a:r>
              <a:rPr lang="en-AU" dirty="0">
                <a:hlinkClick r:id="rId3"/>
              </a:rPr>
              <a:t>Toowoomba ex-mayor Di Thorley says sewage is solution to discarded water scheme</a:t>
            </a:r>
            <a:endParaRPr lang="en-AU" dirty="0"/>
          </a:p>
          <a:p>
            <a:endParaRPr lang="en-AU" dirty="0"/>
          </a:p>
          <a:p>
            <a:r>
              <a:rPr lang="en-AU" dirty="0">
                <a:solidFill>
                  <a:schemeClr val="dk1"/>
                </a:solidFill>
                <a:latin typeface="Verdana" panose="020B0604030504040204" pitchFamily="34" charset="0"/>
                <a:ea typeface="Verdana" panose="020B0604030504040204" pitchFamily="34" charset="0"/>
                <a:cs typeface="Segoe UI" panose="020B0502040204020203" pitchFamily="34" charset="0"/>
              </a:rPr>
              <a:t>Source 2: Referendum polling day poster 2</a:t>
            </a:r>
          </a:p>
          <a:p>
            <a:r>
              <a:rPr lang="en-AU" dirty="0">
                <a:solidFill>
                  <a:schemeClr val="dk1"/>
                </a:solidFill>
                <a:latin typeface="Verdana" panose="020B0604030504040204" pitchFamily="34" charset="0"/>
                <a:ea typeface="Verdana" panose="020B0604030504040204" pitchFamily="34" charset="0"/>
                <a:cs typeface="Segoe UI" panose="020B0502040204020203" pitchFamily="34" charset="0"/>
              </a:rPr>
              <a:t>Source: </a:t>
            </a:r>
            <a:r>
              <a:rPr lang="en-AU" dirty="0">
                <a:hlinkClick r:id="rId4"/>
              </a:rPr>
              <a:t>We voted no, but recycled water may still be our future | The Courier Mail</a:t>
            </a:r>
            <a:r>
              <a:rPr lang="en-AU" dirty="0"/>
              <a:t> </a:t>
            </a:r>
            <a:endParaRPr lang="en-AU" dirty="0">
              <a:solidFill>
                <a:srgbClr val="0000FF"/>
              </a:solidFill>
              <a:latin typeface="Verdana" panose="020B0604030504040204" pitchFamily="34" charset="0"/>
              <a:ea typeface="Verdana" panose="020B0604030504040204" pitchFamily="34" charset="0"/>
              <a:cs typeface="Segoe UI" panose="020B0502040204020203" pitchFamily="34" charset="0"/>
            </a:endParaRPr>
          </a:p>
          <a:p>
            <a:endParaRPr lang="en-AU" dirty="0">
              <a:solidFill>
                <a:schemeClr val="dk1"/>
              </a:solidFill>
              <a:latin typeface="Verdana" panose="020B0604030504040204" pitchFamily="34" charset="0"/>
              <a:ea typeface="Verdana" panose="020B0604030504040204" pitchFamily="34" charset="0"/>
              <a:cs typeface="Segoe UI" panose="020B0502040204020203" pitchFamily="34" charset="0"/>
            </a:endParaRPr>
          </a:p>
          <a:p>
            <a:r>
              <a:rPr lang="en-AU" dirty="0">
                <a:solidFill>
                  <a:schemeClr val="dk1"/>
                </a:solidFill>
                <a:latin typeface="Verdana" panose="020B0604030504040204" pitchFamily="34" charset="0"/>
                <a:ea typeface="Verdana" panose="020B0604030504040204" pitchFamily="34" charset="0"/>
                <a:cs typeface="Segoe UI" panose="020B0502040204020203" pitchFamily="34" charset="0"/>
              </a:rPr>
              <a:t>Source 3: Advertisement– A NO VOTE and a YES VOTE</a:t>
            </a:r>
          </a:p>
          <a:p>
            <a:r>
              <a:rPr lang="en-AU" dirty="0">
                <a:latin typeface="Verdana" panose="020B0604030504040204" pitchFamily="34" charset="0"/>
                <a:ea typeface="Verdana" panose="020B0604030504040204" pitchFamily="34" charset="0"/>
                <a:cs typeface="Segoe UI" panose="020B0502040204020203" pitchFamily="34" charset="0"/>
              </a:rPr>
              <a:t>Source: </a:t>
            </a:r>
            <a:r>
              <a:rPr lang="en-AU" dirty="0">
                <a:hlinkClick r:id="rId5"/>
              </a:rPr>
              <a:t>Anti-recycled water campaign, Toowoomba | Queensland Historical Atlas</a:t>
            </a:r>
            <a:endParaRPr lang="en-AU" b="1" dirty="0">
              <a:solidFill>
                <a:schemeClr val="dk1"/>
              </a:solidFill>
              <a:latin typeface="Verdana" panose="020B0604030504040204" pitchFamily="34" charset="0"/>
              <a:ea typeface="Verdan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3835918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1.6: Case study: Toowoomba</a:t>
            </a:r>
          </a:p>
        </p:txBody>
      </p:sp>
      <p:sp>
        <p:nvSpPr>
          <p:cNvPr id="3" name="Content Placeholder 2"/>
          <p:cNvSpPr>
            <a:spLocks noGrp="1"/>
          </p:cNvSpPr>
          <p:nvPr>
            <p:ph sz="half" idx="1"/>
          </p:nvPr>
        </p:nvSpPr>
        <p:spPr>
          <a:xfrm>
            <a:off x="794656" y="1783132"/>
            <a:ext cx="10437344" cy="4800000"/>
          </a:xfrm>
        </p:spPr>
        <p:txBody>
          <a:bodyPr/>
          <a:lstStyle/>
          <a:p>
            <a:pPr>
              <a:spcBef>
                <a:spcPts val="0"/>
              </a:spcBef>
            </a:pPr>
            <a:r>
              <a:rPr lang="en-AU" sz="2000" dirty="0">
                <a:latin typeface="+mn-lt"/>
              </a:rPr>
              <a:t>On the 29th of July 2006, 62% of Toowoomba voters, voted against adding treated recycled wastewater to the town’s water stores. 38% voted in favour. </a:t>
            </a:r>
          </a:p>
          <a:p>
            <a:pPr>
              <a:spcBef>
                <a:spcPts val="0"/>
              </a:spcBef>
            </a:pPr>
            <a:endParaRPr lang="en-AU" sz="2000" dirty="0">
              <a:latin typeface="+mn-lt"/>
            </a:endParaRPr>
          </a:p>
          <a:p>
            <a:pPr algn="ctr">
              <a:spcBef>
                <a:spcPts val="1600"/>
              </a:spcBef>
            </a:pPr>
            <a:r>
              <a:rPr lang="en-AU" sz="3200" b="1" dirty="0">
                <a:solidFill>
                  <a:srgbClr val="00428B"/>
                </a:solidFill>
                <a:latin typeface="+mn-lt"/>
              </a:rPr>
              <a:t>Discuss: Are you surprised that the majority of people voted ‘no’? </a:t>
            </a:r>
          </a:p>
          <a:p>
            <a:pPr>
              <a:spcBef>
                <a:spcPts val="1600"/>
              </a:spcBef>
            </a:pPr>
            <a:endParaRPr lang="en-AU" sz="1600" dirty="0"/>
          </a:p>
        </p:txBody>
      </p:sp>
    </p:spTree>
    <p:extLst>
      <p:ext uri="{BB962C8B-B14F-4D97-AF65-F5344CB8AC3E}">
        <p14:creationId xmlns:p14="http://schemas.microsoft.com/office/powerpoint/2010/main" val="2807345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1.7: Recycled water around the world</a:t>
            </a:r>
          </a:p>
        </p:txBody>
      </p:sp>
      <p:sp>
        <p:nvSpPr>
          <p:cNvPr id="3" name="Content Placeholder 2"/>
          <p:cNvSpPr>
            <a:spLocks noGrp="1"/>
          </p:cNvSpPr>
          <p:nvPr>
            <p:ph sz="half" idx="1"/>
          </p:nvPr>
        </p:nvSpPr>
        <p:spPr>
          <a:xfrm>
            <a:off x="369868" y="1693736"/>
            <a:ext cx="4376793" cy="4800000"/>
          </a:xfrm>
        </p:spPr>
        <p:txBody>
          <a:bodyPr/>
          <a:lstStyle/>
          <a:p>
            <a:r>
              <a:rPr lang="en-AU" dirty="0"/>
              <a:t>Task: Choose one city from the map to research</a:t>
            </a:r>
          </a:p>
          <a:p>
            <a:endParaRPr lang="en-AU" b="1" dirty="0">
              <a:solidFill>
                <a:srgbClr val="00428B"/>
              </a:solidFill>
            </a:endParaRPr>
          </a:p>
          <a:p>
            <a:r>
              <a:rPr lang="en-AU" b="1" dirty="0">
                <a:solidFill>
                  <a:srgbClr val="00428B"/>
                </a:solidFill>
              </a:rPr>
              <a:t>Find out:</a:t>
            </a:r>
          </a:p>
          <a:p>
            <a:pPr>
              <a:spcBef>
                <a:spcPts val="0"/>
              </a:spcBef>
            </a:pPr>
            <a:r>
              <a:rPr lang="en-AU" dirty="0">
                <a:ea typeface="Nunito"/>
                <a:cs typeface="Nunito"/>
                <a:sym typeface="Nunito"/>
              </a:rPr>
              <a:t>1. When and why was recycled water proposed in this city? </a:t>
            </a:r>
          </a:p>
          <a:p>
            <a:pPr>
              <a:spcBef>
                <a:spcPts val="0"/>
              </a:spcBef>
            </a:pPr>
            <a:r>
              <a:rPr lang="en-AU" dirty="0">
                <a:ea typeface="Nunito"/>
                <a:cs typeface="Nunito"/>
                <a:sym typeface="Nunito"/>
              </a:rPr>
              <a:t> </a:t>
            </a:r>
          </a:p>
          <a:p>
            <a:pPr>
              <a:spcBef>
                <a:spcPts val="0"/>
              </a:spcBef>
            </a:pPr>
            <a:r>
              <a:rPr lang="en-AU" dirty="0">
                <a:ea typeface="Nunito"/>
                <a:cs typeface="Nunito"/>
                <a:sym typeface="Nunito"/>
              </a:rPr>
              <a:t>2. How do they use recycled water? </a:t>
            </a:r>
          </a:p>
          <a:p>
            <a:pPr>
              <a:spcBef>
                <a:spcPts val="0"/>
              </a:spcBef>
            </a:pPr>
            <a:endParaRPr lang="en-AU" dirty="0">
              <a:ea typeface="Nunito"/>
              <a:cs typeface="Nunito"/>
              <a:sym typeface="Nunito"/>
            </a:endParaRPr>
          </a:p>
          <a:p>
            <a:pPr>
              <a:spcBef>
                <a:spcPts val="0"/>
              </a:spcBef>
            </a:pPr>
            <a:r>
              <a:rPr lang="en-AU" dirty="0">
                <a:ea typeface="Nunito"/>
                <a:cs typeface="Nunito"/>
                <a:sym typeface="Nunito"/>
              </a:rPr>
              <a:t>3. What has been the public and media reaction to the use of recycled water?</a:t>
            </a:r>
            <a:endParaRPr lang="en-AU" dirty="0"/>
          </a:p>
        </p:txBody>
      </p:sp>
      <p:pic>
        <p:nvPicPr>
          <p:cNvPr id="5" name="Picture 4">
            <a:hlinkClick r:id="rId3"/>
            <a:extLst>
              <a:ext uri="{FF2B5EF4-FFF2-40B4-BE49-F238E27FC236}">
                <a16:creationId xmlns:a16="http://schemas.microsoft.com/office/drawing/2014/main" id="{452EA271-8FE5-3403-CADB-378DE446E23B}"/>
              </a:ext>
            </a:extLst>
          </p:cNvPr>
          <p:cNvPicPr>
            <a:picLocks noChangeAspect="1"/>
          </p:cNvPicPr>
          <p:nvPr/>
        </p:nvPicPr>
        <p:blipFill>
          <a:blip r:embed="rId4"/>
          <a:stretch>
            <a:fillRect/>
          </a:stretch>
        </p:blipFill>
        <p:spPr>
          <a:xfrm>
            <a:off x="4971513" y="1839074"/>
            <a:ext cx="6466008" cy="4030519"/>
          </a:xfrm>
          <a:prstGeom prst="rect">
            <a:avLst/>
          </a:prstGeom>
        </p:spPr>
      </p:pic>
      <p:sp>
        <p:nvSpPr>
          <p:cNvPr id="4" name="TextBox 3">
            <a:extLst>
              <a:ext uri="{FF2B5EF4-FFF2-40B4-BE49-F238E27FC236}">
                <a16:creationId xmlns:a16="http://schemas.microsoft.com/office/drawing/2014/main" id="{8BCAB90D-BFCE-E797-48E8-DF451CBD8EB7}"/>
              </a:ext>
            </a:extLst>
          </p:cNvPr>
          <p:cNvSpPr txBox="1"/>
          <p:nvPr/>
        </p:nvSpPr>
        <p:spPr>
          <a:xfrm>
            <a:off x="8548100" y="6103119"/>
            <a:ext cx="2889421" cy="369332"/>
          </a:xfrm>
          <a:prstGeom prst="rect">
            <a:avLst/>
          </a:prstGeom>
          <a:noFill/>
        </p:spPr>
        <p:txBody>
          <a:bodyPr wrap="square" rtlCol="0">
            <a:spAutoFit/>
          </a:bodyPr>
          <a:lstStyle/>
          <a:p>
            <a:r>
              <a:rPr lang="en-AU" dirty="0"/>
              <a:t>Source: </a:t>
            </a:r>
            <a:r>
              <a:rPr lang="en-AU" dirty="0">
                <a:hlinkClick r:id="rId3"/>
              </a:rPr>
              <a:t>Map - Water360</a:t>
            </a:r>
            <a:endParaRPr lang="en-AU" dirty="0"/>
          </a:p>
        </p:txBody>
      </p:sp>
    </p:spTree>
    <p:extLst>
      <p:ext uri="{BB962C8B-B14F-4D97-AF65-F5344CB8AC3E}">
        <p14:creationId xmlns:p14="http://schemas.microsoft.com/office/powerpoint/2010/main" val="194885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41D4-3FB4-7520-595D-67114357BD0D}"/>
              </a:ext>
            </a:extLst>
          </p:cNvPr>
          <p:cNvSpPr>
            <a:spLocks noGrp="1"/>
          </p:cNvSpPr>
          <p:nvPr>
            <p:ph type="title"/>
          </p:nvPr>
        </p:nvSpPr>
        <p:spPr>
          <a:xfrm>
            <a:off x="876000" y="514934"/>
            <a:ext cx="10440000" cy="1620000"/>
          </a:xfrm>
        </p:spPr>
        <p:txBody>
          <a:bodyPr/>
          <a:lstStyle/>
          <a:p>
            <a:r>
              <a:rPr lang="en-AU" dirty="0"/>
              <a:t>Curriculum links</a:t>
            </a:r>
          </a:p>
        </p:txBody>
      </p:sp>
      <p:sp>
        <p:nvSpPr>
          <p:cNvPr id="4" name="TextBox 3">
            <a:extLst>
              <a:ext uri="{FF2B5EF4-FFF2-40B4-BE49-F238E27FC236}">
                <a16:creationId xmlns:a16="http://schemas.microsoft.com/office/drawing/2014/main" id="{3E8E6DD8-4694-299B-FFC4-2B18A26BC2B2}"/>
              </a:ext>
            </a:extLst>
          </p:cNvPr>
          <p:cNvSpPr txBox="1"/>
          <p:nvPr/>
        </p:nvSpPr>
        <p:spPr>
          <a:xfrm>
            <a:off x="1654139" y="2322630"/>
            <a:ext cx="9102904" cy="923330"/>
          </a:xfrm>
          <a:prstGeom prst="rect">
            <a:avLst/>
          </a:prstGeom>
          <a:noFill/>
        </p:spPr>
        <p:txBody>
          <a:bodyPr wrap="square">
            <a:spAutoFit/>
          </a:bodyPr>
          <a:lstStyle/>
          <a:p>
            <a:pPr algn="l" fontAlgn="base"/>
            <a:r>
              <a:rPr lang="en-US" sz="1800" dirty="0">
                <a:solidFill>
                  <a:schemeClr val="bg1"/>
                </a:solidFill>
                <a:latin typeface="VAG Rounded Next Medium"/>
              </a:rPr>
              <a:t>Geographical Knowledge: </a:t>
            </a:r>
            <a:r>
              <a:rPr lang="en-AU" sz="1800" dirty="0">
                <a:solidFill>
                  <a:schemeClr val="bg1"/>
                </a:solidFill>
                <a:latin typeface="VAG Rounded Next Medium"/>
              </a:rPr>
              <a:t>VC2HG8K03, VC2HG8K04</a:t>
            </a:r>
            <a:endParaRPr lang="en-AU" dirty="0">
              <a:solidFill>
                <a:schemeClr val="bg1"/>
              </a:solidFill>
              <a:latin typeface="VAG Rounded Next Medium"/>
            </a:endParaRPr>
          </a:p>
          <a:p>
            <a:pPr fontAlgn="base"/>
            <a:r>
              <a:rPr lang="en-AU" sz="1800" dirty="0">
                <a:solidFill>
                  <a:schemeClr val="bg1"/>
                </a:solidFill>
                <a:latin typeface="VAG Rounded Next Medium"/>
              </a:rPr>
              <a:t>Geographical Skills: VC2HG8S02, VC2HG8S03, VC2HG8S04, VC2HG8S05, VC2HG8S06</a:t>
            </a:r>
          </a:p>
          <a:p>
            <a:pPr algn="l" fontAlgn="base"/>
            <a:r>
              <a:rPr lang="en-US" sz="1800" dirty="0">
                <a:solidFill>
                  <a:schemeClr val="bg1"/>
                </a:solidFill>
                <a:latin typeface="VAG Rounded Next Medium"/>
              </a:rPr>
              <a:t>Science: </a:t>
            </a:r>
            <a:r>
              <a:rPr lang="en-AU" sz="1800" dirty="0">
                <a:solidFill>
                  <a:schemeClr val="bg1"/>
                </a:solidFill>
                <a:latin typeface="VAG Rounded Next Medium"/>
              </a:rPr>
              <a:t>VC2S8H03, </a:t>
            </a:r>
            <a:r>
              <a:rPr lang="en-AU" dirty="0">
                <a:solidFill>
                  <a:schemeClr val="bg1"/>
                </a:solidFill>
                <a:latin typeface="VAG Rounded Next Medium"/>
              </a:rPr>
              <a:t>VC2S8U09</a:t>
            </a:r>
          </a:p>
        </p:txBody>
      </p:sp>
    </p:spTree>
    <p:extLst>
      <p:ext uri="{BB962C8B-B14F-4D97-AF65-F5344CB8AC3E}">
        <p14:creationId xmlns:p14="http://schemas.microsoft.com/office/powerpoint/2010/main" val="306259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F159346-D55D-79A4-099B-8F5040C17CEB}"/>
              </a:ext>
            </a:extLst>
          </p:cNvPr>
          <p:cNvGraphicFramePr>
            <a:graphicFrameLocks noGrp="1"/>
          </p:cNvGraphicFramePr>
          <p:nvPr>
            <p:ph sz="quarter" idx="14"/>
            <p:extLst>
              <p:ext uri="{D42A27DB-BD31-4B8C-83A1-F6EECF244321}">
                <p14:modId xmlns:p14="http://schemas.microsoft.com/office/powerpoint/2010/main" val="1735328294"/>
              </p:ext>
            </p:extLst>
          </p:nvPr>
        </p:nvGraphicFramePr>
        <p:xfrm>
          <a:off x="615270" y="2260612"/>
          <a:ext cx="11239846" cy="2372356"/>
        </p:xfrm>
        <a:graphic>
          <a:graphicData uri="http://schemas.openxmlformats.org/drawingml/2006/table">
            <a:tbl>
              <a:tblPr firstRow="1" bandRow="1">
                <a:tableStyleId>{0817EA92-75D0-4044-A80A-286907CE0DDB}</a:tableStyleId>
              </a:tblPr>
              <a:tblGrid>
                <a:gridCol w="3106498">
                  <a:extLst>
                    <a:ext uri="{9D8B030D-6E8A-4147-A177-3AD203B41FA5}">
                      <a16:colId xmlns:a16="http://schemas.microsoft.com/office/drawing/2014/main" val="1161235133"/>
                    </a:ext>
                  </a:extLst>
                </a:gridCol>
                <a:gridCol w="6882064">
                  <a:extLst>
                    <a:ext uri="{9D8B030D-6E8A-4147-A177-3AD203B41FA5}">
                      <a16:colId xmlns:a16="http://schemas.microsoft.com/office/drawing/2014/main" val="3079771852"/>
                    </a:ext>
                  </a:extLst>
                </a:gridCol>
                <a:gridCol w="1251284">
                  <a:extLst>
                    <a:ext uri="{9D8B030D-6E8A-4147-A177-3AD203B41FA5}">
                      <a16:colId xmlns:a16="http://schemas.microsoft.com/office/drawing/2014/main" val="1792626037"/>
                    </a:ext>
                  </a:extLst>
                </a:gridCol>
              </a:tblGrid>
              <a:tr h="370840">
                <a:tc>
                  <a:txBody>
                    <a:bodyPr/>
                    <a:lstStyle/>
                    <a:p>
                      <a:r>
                        <a:rPr lang="en-US" sz="1400" dirty="0">
                          <a:latin typeface="+mn-lt"/>
                        </a:rPr>
                        <a:t>Slide</a:t>
                      </a:r>
                    </a:p>
                  </a:txBody>
                  <a:tcPr/>
                </a:tc>
                <a:tc>
                  <a:txBody>
                    <a:bodyPr/>
                    <a:lstStyle/>
                    <a:p>
                      <a:r>
                        <a:rPr lang="en-US" sz="1400">
                          <a:latin typeface="+mn-lt"/>
                        </a:rPr>
                        <a:t>Description </a:t>
                      </a:r>
                      <a:endParaRPr lang="en-US" sz="1400" dirty="0">
                        <a:latin typeface="+mn-lt"/>
                      </a:endParaRPr>
                    </a:p>
                  </a:txBody>
                  <a:tcPr/>
                </a:tc>
                <a:tc>
                  <a:txBody>
                    <a:bodyPr/>
                    <a:lstStyle/>
                    <a:p>
                      <a:r>
                        <a:rPr lang="en-US" sz="1400">
                          <a:latin typeface="+mn-lt"/>
                        </a:rPr>
                        <a:t>Time</a:t>
                      </a:r>
                      <a:endParaRPr lang="en-US" sz="1400" dirty="0">
                        <a:latin typeface="+mn-lt"/>
                      </a:endParaRPr>
                    </a:p>
                  </a:txBody>
                  <a:tcPr/>
                </a:tc>
                <a:extLst>
                  <a:ext uri="{0D108BD9-81ED-4DB2-BD59-A6C34878D82A}">
                    <a16:rowId xmlns:a16="http://schemas.microsoft.com/office/drawing/2014/main" val="1796131606"/>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1.1: Introduction</a:t>
                      </a:r>
                    </a:p>
                  </a:txBody>
                  <a:tcPr/>
                </a:tc>
                <a:tc>
                  <a:txBody>
                    <a:bodyPr/>
                    <a:lstStyle/>
                    <a:p>
                      <a:pPr lvl="0">
                        <a:buNone/>
                      </a:pPr>
                      <a:r>
                        <a:rPr lang="en-US" sz="1400" b="0" i="0" u="none" strike="noStrike" noProof="0" dirty="0">
                          <a:solidFill>
                            <a:schemeClr val="tx2"/>
                          </a:solidFill>
                          <a:latin typeface="+mn-lt"/>
                        </a:rPr>
                        <a:t>Students think about purified recycled drinking water</a:t>
                      </a:r>
                    </a:p>
                  </a:txBody>
                  <a:tcPr/>
                </a:tc>
                <a:tc>
                  <a:txBody>
                    <a:bodyPr/>
                    <a:lstStyle/>
                    <a:p>
                      <a:pPr lvl="0">
                        <a:buNone/>
                      </a:pPr>
                      <a:r>
                        <a:rPr lang="en-US" sz="1400" b="0" i="0" u="none" strike="noStrike" noProof="0" dirty="0">
                          <a:solidFill>
                            <a:schemeClr val="tx2"/>
                          </a:solidFill>
                          <a:latin typeface="+mn-lt"/>
                        </a:rPr>
                        <a:t>10 minutes</a:t>
                      </a:r>
                    </a:p>
                  </a:txBody>
                  <a:tcPr/>
                </a:tc>
                <a:extLst>
                  <a:ext uri="{0D108BD9-81ED-4DB2-BD59-A6C34878D82A}">
                    <a16:rowId xmlns:a16="http://schemas.microsoft.com/office/drawing/2014/main" val="3890127812"/>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1.2 – 1.4: Case Study: Toowoomba</a:t>
                      </a:r>
                    </a:p>
                  </a:txBody>
                  <a:tcPr/>
                </a:tc>
                <a:tc>
                  <a:txBody>
                    <a:bodyPr/>
                    <a:lstStyle/>
                    <a:p>
                      <a:pPr lvl="0">
                        <a:buNone/>
                      </a:pPr>
                      <a:r>
                        <a:rPr lang="en-US" sz="1400" b="0" i="0" u="none" strike="noStrike" noProof="0" dirty="0">
                          <a:solidFill>
                            <a:schemeClr val="tx2"/>
                          </a:solidFill>
                          <a:latin typeface="+mn-lt"/>
                        </a:rPr>
                        <a:t>An introduction into the referendum in Toowoomba about recycled water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noProof="0" dirty="0">
                          <a:solidFill>
                            <a:schemeClr val="tx2"/>
                          </a:solidFill>
                          <a:latin typeface="+mn-lt"/>
                        </a:rPr>
                        <a:t>10 minutes</a:t>
                      </a:r>
                    </a:p>
                  </a:txBody>
                  <a:tcPr/>
                </a:tc>
                <a:extLst>
                  <a:ext uri="{0D108BD9-81ED-4DB2-BD59-A6C34878D82A}">
                    <a16:rowId xmlns:a16="http://schemas.microsoft.com/office/drawing/2014/main" val="2364086925"/>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1.5: Campaign analysis</a:t>
                      </a:r>
                    </a:p>
                  </a:txBody>
                  <a:tcPr/>
                </a:tc>
                <a:tc>
                  <a:txBody>
                    <a:bodyPr/>
                    <a:lstStyle/>
                    <a:p>
                      <a:pPr lvl="0">
                        <a:buNone/>
                      </a:pPr>
                      <a:r>
                        <a:rPr lang="en-US" sz="1400" b="0" i="0" u="none" strike="noStrike" noProof="0" dirty="0">
                          <a:solidFill>
                            <a:schemeClr val="tx2"/>
                          </a:solidFill>
                          <a:latin typeface="+mn-lt"/>
                        </a:rPr>
                        <a:t>Students </a:t>
                      </a:r>
                      <a:r>
                        <a:rPr lang="en-US" sz="1400" b="0" i="0" u="none" strike="noStrike" noProof="0" dirty="0" err="1">
                          <a:solidFill>
                            <a:schemeClr val="tx2"/>
                          </a:solidFill>
                          <a:latin typeface="+mn-lt"/>
                        </a:rPr>
                        <a:t>analyse</a:t>
                      </a:r>
                      <a:r>
                        <a:rPr lang="en-US" sz="1400" b="0" i="0" u="none" strike="noStrike" noProof="0" dirty="0">
                          <a:solidFill>
                            <a:schemeClr val="tx2"/>
                          </a:solidFill>
                          <a:latin typeface="+mn-lt"/>
                        </a:rPr>
                        <a:t> the campaign of the ‘for’ and ‘against’</a:t>
                      </a:r>
                    </a:p>
                  </a:txBody>
                  <a:tcPr/>
                </a:tc>
                <a:tc>
                  <a:txBody>
                    <a:bodyPr/>
                    <a:lstStyle/>
                    <a:p>
                      <a:pPr lvl="0">
                        <a:buNone/>
                      </a:pPr>
                      <a:r>
                        <a:rPr lang="en-US" sz="1400" b="0" i="0" u="none" strike="noStrike" noProof="0" dirty="0">
                          <a:solidFill>
                            <a:schemeClr val="tx2"/>
                          </a:solidFill>
                          <a:latin typeface="+mn-lt"/>
                        </a:rPr>
                        <a:t>10 minutes</a:t>
                      </a:r>
                    </a:p>
                  </a:txBody>
                  <a:tcPr/>
                </a:tc>
                <a:extLst>
                  <a:ext uri="{0D108BD9-81ED-4DB2-BD59-A6C34878D82A}">
                    <a16:rowId xmlns:a16="http://schemas.microsoft.com/office/drawing/2014/main" val="917833628"/>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1.6: Referendum results</a:t>
                      </a:r>
                    </a:p>
                  </a:txBody>
                  <a:tcPr/>
                </a:tc>
                <a:tc>
                  <a:txBody>
                    <a:bodyPr/>
                    <a:lstStyle/>
                    <a:p>
                      <a:pPr lvl="0">
                        <a:buNone/>
                      </a:pPr>
                      <a:r>
                        <a:rPr lang="en-US" sz="1400" b="0" i="0" u="none" strike="noStrike" noProof="0" dirty="0">
                          <a:solidFill>
                            <a:schemeClr val="tx2"/>
                          </a:solidFill>
                          <a:latin typeface="+mn-lt"/>
                        </a:rPr>
                        <a:t>Discussion about the results of the referendum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noProof="0" dirty="0">
                          <a:solidFill>
                            <a:schemeClr val="tx2"/>
                          </a:solidFill>
                          <a:latin typeface="+mn-lt"/>
                        </a:rPr>
                        <a:t>10 minutes</a:t>
                      </a:r>
                    </a:p>
                  </a:txBody>
                  <a:tcPr/>
                </a:tc>
                <a:extLst>
                  <a:ext uri="{0D108BD9-81ED-4DB2-BD59-A6C34878D82A}">
                    <a16:rowId xmlns:a16="http://schemas.microsoft.com/office/drawing/2014/main" val="1927552742"/>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1.7: Recycled water use around the world</a:t>
                      </a:r>
                    </a:p>
                  </a:txBody>
                  <a:tcPr/>
                </a:tc>
                <a:tc>
                  <a:txBody>
                    <a:bodyPr/>
                    <a:lstStyle/>
                    <a:p>
                      <a:pPr lvl="0">
                        <a:buNone/>
                      </a:pPr>
                      <a:r>
                        <a:rPr lang="en-US" sz="1400" b="0" i="0" u="none" strike="noStrike" noProof="0" dirty="0">
                          <a:solidFill>
                            <a:schemeClr val="tx2"/>
                          </a:solidFill>
                          <a:latin typeface="+mn-lt"/>
                        </a:rPr>
                        <a:t>Student task where they investigate/ learn about recycled water use around the world</a:t>
                      </a:r>
                    </a:p>
                  </a:txBody>
                  <a:tcPr/>
                </a:tc>
                <a:tc>
                  <a:txBody>
                    <a:bodyPr/>
                    <a:lstStyle/>
                    <a:p>
                      <a:pPr lvl="0">
                        <a:buNone/>
                      </a:pPr>
                      <a:r>
                        <a:rPr lang="en-US" sz="1400" b="0" i="0" u="none" strike="noStrike" noProof="0" dirty="0">
                          <a:solidFill>
                            <a:schemeClr val="tx2"/>
                          </a:solidFill>
                          <a:latin typeface="+mn-lt"/>
                        </a:rPr>
                        <a:t>80 minutes</a:t>
                      </a:r>
                    </a:p>
                  </a:txBody>
                  <a:tcPr/>
                </a:tc>
                <a:extLst>
                  <a:ext uri="{0D108BD9-81ED-4DB2-BD59-A6C34878D82A}">
                    <a16:rowId xmlns:a16="http://schemas.microsoft.com/office/drawing/2014/main" val="2843322793"/>
                  </a:ext>
                </a:extLst>
              </a:tr>
            </a:tbl>
          </a:graphicData>
        </a:graphic>
      </p:graphicFrame>
      <p:sp>
        <p:nvSpPr>
          <p:cNvPr id="3" name="Title 2">
            <a:extLst>
              <a:ext uri="{FF2B5EF4-FFF2-40B4-BE49-F238E27FC236}">
                <a16:creationId xmlns:a16="http://schemas.microsoft.com/office/drawing/2014/main" id="{BD33BE3F-51F8-59EB-7B60-BCEC2D36651C}"/>
              </a:ext>
            </a:extLst>
          </p:cNvPr>
          <p:cNvSpPr>
            <a:spLocks noGrp="1"/>
          </p:cNvSpPr>
          <p:nvPr>
            <p:ph type="title"/>
          </p:nvPr>
        </p:nvSpPr>
        <p:spPr/>
        <p:txBody>
          <a:bodyPr/>
          <a:lstStyle/>
          <a:p>
            <a:r>
              <a:rPr lang="en-US" dirty="0"/>
              <a:t>Instructions</a:t>
            </a:r>
          </a:p>
        </p:txBody>
      </p:sp>
      <p:sp>
        <p:nvSpPr>
          <p:cNvPr id="4" name="TextBox 3">
            <a:extLst>
              <a:ext uri="{FF2B5EF4-FFF2-40B4-BE49-F238E27FC236}">
                <a16:creationId xmlns:a16="http://schemas.microsoft.com/office/drawing/2014/main" id="{95CE904F-7609-0CE2-17BE-EBD2F1879084}"/>
              </a:ext>
            </a:extLst>
          </p:cNvPr>
          <p:cNvSpPr txBox="1"/>
          <p:nvPr/>
        </p:nvSpPr>
        <p:spPr>
          <a:xfrm>
            <a:off x="615270" y="1566191"/>
            <a:ext cx="1090005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The following is a suggested sequence of activities and time allocation. You might want to spend more or less time on specific sections depending on your class and their learning requirements. All resources can be edited to suit your teaching needs.</a:t>
            </a:r>
          </a:p>
        </p:txBody>
      </p:sp>
    </p:spTree>
    <p:extLst>
      <p:ext uri="{BB962C8B-B14F-4D97-AF65-F5344CB8AC3E}">
        <p14:creationId xmlns:p14="http://schemas.microsoft.com/office/powerpoint/2010/main" val="298166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water droplet falling into a blue and pink surface&#10;&#10;Description automatically generated">
            <a:extLst>
              <a:ext uri="{FF2B5EF4-FFF2-40B4-BE49-F238E27FC236}">
                <a16:creationId xmlns:a16="http://schemas.microsoft.com/office/drawing/2014/main" id="{BBED5C96-C49F-1367-FB27-0464F15070BF}"/>
              </a:ext>
            </a:extLst>
          </p:cNvPr>
          <p:cNvPicPr>
            <a:picLocks noGrp="1" noChangeAspect="1"/>
          </p:cNvPicPr>
          <p:nvPr>
            <p:ph type="pic" sz="quarter" idx="14"/>
          </p:nvPr>
        </p:nvPicPr>
        <p:blipFill rotWithShape="1">
          <a:blip r:embed="rId3" cstate="hqprint">
            <a:extLst>
              <a:ext uri="{28A0092B-C50C-407E-A947-70E740481C1C}">
                <a14:useLocalDpi xmlns:a14="http://schemas.microsoft.com/office/drawing/2010/main" val="0"/>
              </a:ext>
            </a:extLst>
          </a:blip>
          <a:srcRect l="6" r="6"/>
          <a:stretch/>
        </p:blipFill>
        <p:spPr>
          <a:xfrm>
            <a:off x="1981200" y="0"/>
            <a:ext cx="10210800" cy="2560638"/>
          </a:xfrm>
        </p:spPr>
      </p:pic>
      <p:sp>
        <p:nvSpPr>
          <p:cNvPr id="2" name="Subtitle 1">
            <a:extLst>
              <a:ext uri="{FF2B5EF4-FFF2-40B4-BE49-F238E27FC236}">
                <a16:creationId xmlns:a16="http://schemas.microsoft.com/office/drawing/2014/main" id="{4B829D82-CED6-7D1B-8B03-C1F3929722C1}"/>
              </a:ext>
            </a:extLst>
          </p:cNvPr>
          <p:cNvSpPr>
            <a:spLocks noGrp="1"/>
          </p:cNvSpPr>
          <p:nvPr>
            <p:ph type="subTitle" idx="1"/>
          </p:nvPr>
        </p:nvSpPr>
        <p:spPr>
          <a:xfrm>
            <a:off x="1068388" y="2857946"/>
            <a:ext cx="7746839" cy="468313"/>
          </a:xfrm>
        </p:spPr>
        <p:txBody>
          <a:bodyPr/>
          <a:lstStyle/>
          <a:p>
            <a:r>
              <a:rPr lang="en-AU" sz="2400" dirty="0">
                <a:latin typeface="+mj-lt"/>
                <a:sym typeface="Nunito"/>
              </a:rPr>
              <a:t>How can the Western Treatment Plant help Melbourne to thrive and adapt to an uncertain future?</a:t>
            </a:r>
          </a:p>
        </p:txBody>
      </p:sp>
      <p:sp>
        <p:nvSpPr>
          <p:cNvPr id="3" name="Title 2">
            <a:extLst>
              <a:ext uri="{FF2B5EF4-FFF2-40B4-BE49-F238E27FC236}">
                <a16:creationId xmlns:a16="http://schemas.microsoft.com/office/drawing/2014/main" id="{F12A0260-6F89-7C19-2A19-CF3B28830856}"/>
              </a:ext>
            </a:extLst>
          </p:cNvPr>
          <p:cNvSpPr>
            <a:spLocks noGrp="1"/>
          </p:cNvSpPr>
          <p:nvPr>
            <p:ph type="title"/>
          </p:nvPr>
        </p:nvSpPr>
        <p:spPr>
          <a:xfrm>
            <a:off x="1068388" y="3429000"/>
            <a:ext cx="7200000" cy="1260000"/>
          </a:xfrm>
          <a:noFill/>
        </p:spPr>
        <p:txBody>
          <a:bodyPr/>
          <a:lstStyle/>
          <a:p>
            <a:r>
              <a:rPr lang="en-AU" dirty="0"/>
              <a:t>Case study: Toowoomba</a:t>
            </a:r>
          </a:p>
        </p:txBody>
      </p:sp>
      <p:pic>
        <p:nvPicPr>
          <p:cNvPr id="4" name="Picture 3">
            <a:extLst>
              <a:ext uri="{FF2B5EF4-FFF2-40B4-BE49-F238E27FC236}">
                <a16:creationId xmlns:a16="http://schemas.microsoft.com/office/drawing/2014/main" id="{14070C36-713E-AAFB-7873-393BC6DB8B4A}"/>
              </a:ext>
            </a:extLst>
          </p:cNvPr>
          <p:cNvPicPr>
            <a:picLocks noChangeAspect="1"/>
          </p:cNvPicPr>
          <p:nvPr/>
        </p:nvPicPr>
        <p:blipFill>
          <a:blip r:embed="rId4"/>
          <a:srcRect r="8273"/>
          <a:stretch/>
        </p:blipFill>
        <p:spPr>
          <a:xfrm>
            <a:off x="1981200" y="10"/>
            <a:ext cx="10210344" cy="2560186"/>
          </a:xfrm>
          <a:custGeom>
            <a:avLst/>
            <a:gdLst>
              <a:gd name="connsiteX0" fmla="*/ 0 w 10210344"/>
              <a:gd name="connsiteY0" fmla="*/ 0 h 2560196"/>
              <a:gd name="connsiteX1" fmla="*/ 10210344 w 10210344"/>
              <a:gd name="connsiteY1" fmla="*/ 0 h 2560196"/>
              <a:gd name="connsiteX2" fmla="*/ 10210344 w 10210344"/>
              <a:gd name="connsiteY2" fmla="*/ 1210355 h 2560196"/>
              <a:gd name="connsiteX3" fmla="*/ 9162204 w 10210344"/>
              <a:gd name="connsiteY3" fmla="*/ 1530783 h 2560196"/>
              <a:gd name="connsiteX4" fmla="*/ 7296380 w 10210344"/>
              <a:gd name="connsiteY4" fmla="*/ 2523391 h 2560196"/>
              <a:gd name="connsiteX5" fmla="*/ 4814354 w 10210344"/>
              <a:gd name="connsiteY5" fmla="*/ 1798981 h 2560196"/>
              <a:gd name="connsiteX6" fmla="*/ 0 w 10210344"/>
              <a:gd name="connsiteY6" fmla="*/ 0 h 256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0344" h="2560196">
                <a:moveTo>
                  <a:pt x="0" y="0"/>
                </a:moveTo>
                <a:lnTo>
                  <a:pt x="10210344" y="0"/>
                </a:lnTo>
                <a:lnTo>
                  <a:pt x="10210344" y="1210355"/>
                </a:lnTo>
                <a:cubicBezTo>
                  <a:pt x="9850841" y="1275928"/>
                  <a:pt x="9498071" y="1368695"/>
                  <a:pt x="9162204" y="1530783"/>
                </a:cubicBezTo>
                <a:cubicBezTo>
                  <a:pt x="8525924" y="1837931"/>
                  <a:pt x="7974850" y="2383731"/>
                  <a:pt x="7296380" y="2523391"/>
                </a:cubicBezTo>
                <a:cubicBezTo>
                  <a:pt x="6403721" y="2707145"/>
                  <a:pt x="5607131" y="2161599"/>
                  <a:pt x="4814354" y="1798981"/>
                </a:cubicBezTo>
                <a:cubicBezTo>
                  <a:pt x="3312799" y="1112188"/>
                  <a:pt x="2254492" y="1647250"/>
                  <a:pt x="0" y="0"/>
                </a:cubicBezTo>
                <a:close/>
              </a:path>
            </a:pathLst>
          </a:custGeom>
          <a:noFill/>
        </p:spPr>
      </p:pic>
    </p:spTree>
    <p:extLst>
      <p:ext uri="{BB962C8B-B14F-4D97-AF65-F5344CB8AC3E}">
        <p14:creationId xmlns:p14="http://schemas.microsoft.com/office/powerpoint/2010/main" val="836513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93" y="2243624"/>
            <a:ext cx="10440000" cy="900000"/>
          </a:xfrm>
        </p:spPr>
        <p:txBody>
          <a:bodyPr/>
          <a:lstStyle/>
          <a:p>
            <a:r>
              <a:rPr lang="en-AU" dirty="0"/>
              <a:t>Learning outcomes</a:t>
            </a:r>
          </a:p>
        </p:txBody>
      </p:sp>
      <p:sp>
        <p:nvSpPr>
          <p:cNvPr id="3" name="Content Placeholder 2"/>
          <p:cNvSpPr>
            <a:spLocks noGrp="1"/>
          </p:cNvSpPr>
          <p:nvPr>
            <p:ph type="body" sz="quarter" idx="4294967295"/>
          </p:nvPr>
        </p:nvSpPr>
        <p:spPr>
          <a:xfrm>
            <a:off x="1099334" y="3454955"/>
            <a:ext cx="10271125" cy="1958975"/>
          </a:xfrm>
        </p:spPr>
        <p:txBody>
          <a:bodyPr/>
          <a:lstStyle/>
          <a:p>
            <a:pPr marL="285750" indent="-285750">
              <a:buFont typeface="Arial" panose="020B0604020202020204" pitchFamily="34" charset="0"/>
              <a:buChar char="•"/>
            </a:pPr>
            <a:r>
              <a:rPr lang="en-AU" sz="1800" b="0" dirty="0">
                <a:solidFill>
                  <a:schemeClr val="bg1"/>
                </a:solidFill>
                <a:effectLst/>
                <a:latin typeface="+mn-lt"/>
              </a:rPr>
              <a:t>Describe how water is a renewable natural resource that is finite</a:t>
            </a:r>
          </a:p>
          <a:p>
            <a:pPr marL="285750" indent="-285750">
              <a:buFont typeface="Arial" panose="020B0604020202020204" pitchFamily="34" charset="0"/>
              <a:buChar char="•"/>
            </a:pPr>
            <a:r>
              <a:rPr lang="en-AU" sz="1800" b="0" dirty="0">
                <a:solidFill>
                  <a:schemeClr val="bg1"/>
                </a:solidFill>
                <a:effectLst/>
                <a:latin typeface="+mn-lt"/>
              </a:rPr>
              <a:t>Identify the different factors that contribute to water variability and the impacts of water scarcity</a:t>
            </a:r>
          </a:p>
          <a:p>
            <a:pPr marL="285750" indent="-285750">
              <a:buFont typeface="Arial" panose="020B0604020202020204" pitchFamily="34" charset="0"/>
              <a:buChar char="•"/>
            </a:pPr>
            <a:r>
              <a:rPr lang="en-AU" sz="1800" b="0" dirty="0">
                <a:solidFill>
                  <a:schemeClr val="bg1"/>
                </a:solidFill>
                <a:effectLst/>
                <a:latin typeface="+mn-lt"/>
              </a:rPr>
              <a:t>Explain the different methods to overcoming water scarcity, by reducing demand and increasing the supply </a:t>
            </a:r>
            <a:r>
              <a:rPr lang="en-AU" sz="1800" dirty="0">
                <a:solidFill>
                  <a:schemeClr val="bg1"/>
                </a:solidFill>
                <a:latin typeface="+mn-lt"/>
              </a:rPr>
              <a:t>of water</a:t>
            </a:r>
          </a:p>
          <a:p>
            <a:pPr marL="285750" indent="-285750">
              <a:buFont typeface="Arial" panose="020B0604020202020204" pitchFamily="34" charset="0"/>
              <a:buChar char="•"/>
            </a:pPr>
            <a:r>
              <a:rPr lang="en-AU" sz="1800" dirty="0">
                <a:solidFill>
                  <a:schemeClr val="bg1"/>
                </a:solidFill>
                <a:latin typeface="+mn-lt"/>
              </a:rPr>
              <a:t>Understand that Melbourne's water resources will be impacted by climate change</a:t>
            </a:r>
          </a:p>
          <a:p>
            <a:pPr marL="285750" indent="-285750">
              <a:buFont typeface="Arial" panose="020B0604020202020204" pitchFamily="34" charset="0"/>
              <a:buChar char="•"/>
            </a:pPr>
            <a:r>
              <a:rPr lang="en-AU" sz="1800" dirty="0">
                <a:solidFill>
                  <a:schemeClr val="bg1"/>
                </a:solidFill>
                <a:latin typeface="+mn-lt"/>
              </a:rPr>
              <a:t>Know that the liveability of Melbourne depends on a safe and secure supply of water and treatment of wastewater</a:t>
            </a:r>
          </a:p>
        </p:txBody>
      </p:sp>
    </p:spTree>
    <p:extLst>
      <p:ext uri="{BB962C8B-B14F-4D97-AF65-F5344CB8AC3E}">
        <p14:creationId xmlns:p14="http://schemas.microsoft.com/office/powerpoint/2010/main" val="2337820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1.1: Introduction - </a:t>
            </a:r>
            <a:r>
              <a:rPr lang="en-AU" dirty="0">
                <a:sym typeface="Helvetica Neue"/>
              </a:rPr>
              <a:t>purified recycled drinking water</a:t>
            </a:r>
            <a:endParaRPr lang="en-AU" dirty="0"/>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40672" t="18695" b="18695"/>
          <a:stretch/>
        </p:blipFill>
        <p:spPr>
          <a:xfrm>
            <a:off x="5280916" y="1600499"/>
            <a:ext cx="6295168" cy="4982633"/>
          </a:xfrm>
        </p:spPr>
      </p:pic>
      <p:sp>
        <p:nvSpPr>
          <p:cNvPr id="4" name="TextBox 3">
            <a:extLst>
              <a:ext uri="{FF2B5EF4-FFF2-40B4-BE49-F238E27FC236}">
                <a16:creationId xmlns:a16="http://schemas.microsoft.com/office/drawing/2014/main" id="{B13FDE5B-13BC-EEA3-31B5-DAFE1B9E992A}"/>
              </a:ext>
            </a:extLst>
          </p:cNvPr>
          <p:cNvSpPr txBox="1"/>
          <p:nvPr/>
        </p:nvSpPr>
        <p:spPr>
          <a:xfrm>
            <a:off x="839913" y="2214551"/>
            <a:ext cx="3495782" cy="2246769"/>
          </a:xfrm>
          <a:prstGeom prst="rect">
            <a:avLst/>
          </a:prstGeom>
          <a:noFill/>
        </p:spPr>
        <p:txBody>
          <a:bodyPr wrap="square">
            <a:spAutoFit/>
          </a:bodyPr>
          <a:lstStyle/>
          <a:p>
            <a:r>
              <a:rPr lang="en-AU" sz="2800" dirty="0"/>
              <a:t>Starter: Write down what you think about when you consider </a:t>
            </a:r>
            <a:r>
              <a:rPr lang="en-AU" sz="2800" dirty="0">
                <a:sym typeface="Helvetica Neue"/>
              </a:rPr>
              <a:t>purified recycled drinking water? </a:t>
            </a:r>
            <a:endParaRPr lang="en-AU" sz="2800" dirty="0"/>
          </a:p>
        </p:txBody>
      </p:sp>
    </p:spTree>
    <p:extLst>
      <p:ext uri="{BB962C8B-B14F-4D97-AF65-F5344CB8AC3E}">
        <p14:creationId xmlns:p14="http://schemas.microsoft.com/office/powerpoint/2010/main" val="1463106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1.2: Case study: Toowoomba</a:t>
            </a:r>
          </a:p>
        </p:txBody>
      </p:sp>
      <p:sp>
        <p:nvSpPr>
          <p:cNvPr id="3" name="Content Placeholder 2"/>
          <p:cNvSpPr>
            <a:spLocks noGrp="1"/>
          </p:cNvSpPr>
          <p:nvPr>
            <p:ph sz="half" idx="1"/>
          </p:nvPr>
        </p:nvSpPr>
        <p:spPr>
          <a:xfrm>
            <a:off x="772472" y="1700537"/>
            <a:ext cx="10581329" cy="2370128"/>
          </a:xfrm>
        </p:spPr>
        <p:txBody>
          <a:bodyPr/>
          <a:lstStyle/>
          <a:p>
            <a:pPr>
              <a:spcBef>
                <a:spcPts val="0"/>
              </a:spcBef>
            </a:pPr>
            <a:r>
              <a:rPr lang="en-AU" dirty="0"/>
              <a:t>In the mid 2000s, the residents of Toowoomba in south-east Queensland were struggling through the Millennium Drought and some of the toughest water restrictions in the country. </a:t>
            </a:r>
          </a:p>
          <a:p>
            <a:pPr>
              <a:spcBef>
                <a:spcPts val="1600"/>
              </a:spcBef>
              <a:spcAft>
                <a:spcPts val="1600"/>
              </a:spcAft>
            </a:pPr>
            <a:r>
              <a:rPr lang="en-AU" dirty="0"/>
              <a:t>Water restrictions began in 2003 and by 2006 the town was on level 4 water restrictions, lawns were brown and cars were dusty. Water storage levels were at 20% and were predicted to drop to 5% within two years. There was no sign of the drought ending. </a:t>
            </a:r>
          </a:p>
          <a:p>
            <a:endParaRPr lang="en-AU" dirty="0"/>
          </a:p>
        </p:txBody>
      </p:sp>
    </p:spTree>
    <p:extLst>
      <p:ext uri="{BB962C8B-B14F-4D97-AF65-F5344CB8AC3E}">
        <p14:creationId xmlns:p14="http://schemas.microsoft.com/office/powerpoint/2010/main" val="2889507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1.3: Case study: Toowoomba</a:t>
            </a:r>
          </a:p>
        </p:txBody>
      </p:sp>
      <p:sp>
        <p:nvSpPr>
          <p:cNvPr id="3" name="Content Placeholder 2"/>
          <p:cNvSpPr>
            <a:spLocks noGrp="1"/>
          </p:cNvSpPr>
          <p:nvPr>
            <p:ph sz="half" idx="1"/>
          </p:nvPr>
        </p:nvSpPr>
        <p:spPr>
          <a:xfrm>
            <a:off x="959999" y="1440000"/>
            <a:ext cx="9895084" cy="4800000"/>
          </a:xfrm>
        </p:spPr>
        <p:txBody>
          <a:bodyPr/>
          <a:lstStyle/>
          <a:p>
            <a:pPr>
              <a:spcBef>
                <a:spcPts val="0"/>
              </a:spcBef>
            </a:pPr>
            <a:r>
              <a:rPr lang="en-AU" dirty="0"/>
              <a:t>In July 2005 the Toowoomba council announced a number of water solutions, including the building of a waste treatment plant to add recycled sewage that was drinking quality to the town’s water stores. </a:t>
            </a:r>
          </a:p>
          <a:p>
            <a:pPr>
              <a:spcBef>
                <a:spcPts val="1600"/>
              </a:spcBef>
            </a:pPr>
            <a:r>
              <a:rPr lang="en-AU" dirty="0"/>
              <a:t>Within a month a campaign group had formed to oppose the proposal. For almost a year the community debated the proposal and progress stalled. </a:t>
            </a:r>
          </a:p>
          <a:p>
            <a:pPr>
              <a:spcBef>
                <a:spcPts val="1600"/>
              </a:spcBef>
            </a:pPr>
            <a:r>
              <a:rPr lang="en-AU" dirty="0"/>
              <a:t>In March 2006, the federal government announced that the residents of Toowoomba would be given an opportunity to vote on the proposal. </a:t>
            </a:r>
          </a:p>
          <a:p>
            <a:pPr>
              <a:spcBef>
                <a:spcPts val="1600"/>
              </a:spcBef>
            </a:pPr>
            <a:r>
              <a:rPr lang="en-AU" dirty="0"/>
              <a:t>The Toowoomba local council objected to the referendum. They argued that they had been elected to represent the community and make decisions on their behalf.</a:t>
            </a:r>
          </a:p>
        </p:txBody>
      </p:sp>
    </p:spTree>
    <p:extLst>
      <p:ext uri="{BB962C8B-B14F-4D97-AF65-F5344CB8AC3E}">
        <p14:creationId xmlns:p14="http://schemas.microsoft.com/office/powerpoint/2010/main" val="3448021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1.4: Case study: Toowoomba</a:t>
            </a:r>
          </a:p>
        </p:txBody>
      </p:sp>
      <p:sp>
        <p:nvSpPr>
          <p:cNvPr id="3" name="Content Placeholder 2"/>
          <p:cNvSpPr>
            <a:spLocks noGrp="1"/>
          </p:cNvSpPr>
          <p:nvPr>
            <p:ph sz="half" idx="1"/>
          </p:nvPr>
        </p:nvSpPr>
        <p:spPr>
          <a:xfrm>
            <a:off x="929036" y="2593885"/>
            <a:ext cx="10333929" cy="2402657"/>
          </a:xfrm>
        </p:spPr>
        <p:txBody>
          <a:bodyPr/>
          <a:lstStyle/>
          <a:p>
            <a:r>
              <a:rPr lang="en" sz="3733" dirty="0"/>
              <a:t>Leading up to the referendum, the campaigning on both sides was intense across radio, television and print media. </a:t>
            </a:r>
            <a:endParaRPr lang="en-AU" sz="3733" dirty="0"/>
          </a:p>
        </p:txBody>
      </p:sp>
    </p:spTree>
    <p:extLst>
      <p:ext uri="{BB962C8B-B14F-4D97-AF65-F5344CB8AC3E}">
        <p14:creationId xmlns:p14="http://schemas.microsoft.com/office/powerpoint/2010/main" val="3086718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1.5: Analyse the media campaign and complete the table</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495138537"/>
              </p:ext>
            </p:extLst>
          </p:nvPr>
        </p:nvGraphicFramePr>
        <p:xfrm>
          <a:off x="682395" y="1762297"/>
          <a:ext cx="10671405" cy="3833841"/>
        </p:xfrm>
        <a:graphic>
          <a:graphicData uri="http://schemas.openxmlformats.org/drawingml/2006/table">
            <a:tbl>
              <a:tblPr firstRow="1" bandRow="1">
                <a:tableStyleId>{BC89EF96-8CEA-46FF-86C4-4CE0E7609802}</a:tableStyleId>
              </a:tblPr>
              <a:tblGrid>
                <a:gridCol w="2664963">
                  <a:extLst>
                    <a:ext uri="{9D8B030D-6E8A-4147-A177-3AD203B41FA5}">
                      <a16:colId xmlns:a16="http://schemas.microsoft.com/office/drawing/2014/main" val="2354092764"/>
                    </a:ext>
                  </a:extLst>
                </a:gridCol>
                <a:gridCol w="2746661">
                  <a:extLst>
                    <a:ext uri="{9D8B030D-6E8A-4147-A177-3AD203B41FA5}">
                      <a16:colId xmlns:a16="http://schemas.microsoft.com/office/drawing/2014/main" val="3987143680"/>
                    </a:ext>
                  </a:extLst>
                </a:gridCol>
                <a:gridCol w="2604584">
                  <a:extLst>
                    <a:ext uri="{9D8B030D-6E8A-4147-A177-3AD203B41FA5}">
                      <a16:colId xmlns:a16="http://schemas.microsoft.com/office/drawing/2014/main" val="1000867464"/>
                    </a:ext>
                  </a:extLst>
                </a:gridCol>
                <a:gridCol w="2655197">
                  <a:extLst>
                    <a:ext uri="{9D8B030D-6E8A-4147-A177-3AD203B41FA5}">
                      <a16:colId xmlns:a16="http://schemas.microsoft.com/office/drawing/2014/main" val="2295712297"/>
                    </a:ext>
                  </a:extLst>
                </a:gridCol>
              </a:tblGrid>
              <a:tr h="1259840">
                <a:tc>
                  <a:txBody>
                    <a:bodyPr/>
                    <a:lstStyle/>
                    <a:p>
                      <a:pPr marL="0" lvl="0" indent="0" algn="l" rtl="0">
                        <a:lnSpc>
                          <a:spcPct val="115000"/>
                        </a:lnSpc>
                        <a:spcBef>
                          <a:spcPts val="0"/>
                        </a:spcBef>
                        <a:spcAft>
                          <a:spcPts val="0"/>
                        </a:spcAft>
                        <a:buNone/>
                      </a:pPr>
                      <a:r>
                        <a:rPr lang="en-AU" sz="1900" b="1" dirty="0"/>
                        <a:t>Source</a:t>
                      </a:r>
                      <a:r>
                        <a:rPr lang="en-AU" sz="1900" b="0" dirty="0"/>
                        <a:t> </a:t>
                      </a:r>
                    </a:p>
                  </a:txBody>
                  <a:tcPr marL="121920" marR="121920" marT="60960" marB="60960"/>
                </a:tc>
                <a:tc>
                  <a:txBody>
                    <a:bodyPr/>
                    <a:lstStyle/>
                    <a:p>
                      <a:pPr marL="0" marR="0" lvl="0" indent="0" algn="l" defTabSz="685800" rtl="0" eaLnBrk="1" fontAlgn="auto" latinLnBrk="0" hangingPunct="1">
                        <a:lnSpc>
                          <a:spcPct val="115000"/>
                        </a:lnSpc>
                        <a:spcBef>
                          <a:spcPts val="1200"/>
                        </a:spcBef>
                        <a:spcAft>
                          <a:spcPts val="1200"/>
                        </a:spcAft>
                        <a:buClrTx/>
                        <a:buSzTx/>
                        <a:buFontTx/>
                        <a:buNone/>
                        <a:tabLst/>
                        <a:defRPr/>
                      </a:pPr>
                      <a:r>
                        <a:rPr lang="en-AU" sz="1900" dirty="0">
                          <a:solidFill>
                            <a:srgbClr val="00428B"/>
                          </a:solidFill>
                          <a:latin typeface="Verdana" panose="020B0604030504040204" pitchFamily="34" charset="0"/>
                          <a:ea typeface="Verdana" panose="020B0604030504040204" pitchFamily="34" charset="0"/>
                          <a:cs typeface="Segoe UI" panose="020B0502040204020203" pitchFamily="34" charset="0"/>
                        </a:rPr>
                        <a:t>What is the message of this source? </a:t>
                      </a:r>
                    </a:p>
                  </a:txBody>
                  <a:tcPr marL="121920" marR="121920" marT="60960" marB="6096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900" dirty="0">
                          <a:solidFill>
                            <a:srgbClr val="00428B"/>
                          </a:solidFill>
                          <a:latin typeface="Verdana" panose="020B0604030504040204" pitchFamily="34" charset="0"/>
                          <a:ea typeface="Verdana" panose="020B0604030504040204" pitchFamily="34" charset="0"/>
                          <a:cs typeface="Segoe UI" panose="020B0502040204020203" pitchFamily="34" charset="0"/>
                        </a:rPr>
                        <a:t>How does this source use text and images to persuade? </a:t>
                      </a:r>
                    </a:p>
                  </a:txBody>
                  <a:tcPr marL="121920" marR="121920" marT="60960" marB="60960"/>
                </a:tc>
                <a:tc>
                  <a:txBody>
                    <a:bodyPr/>
                    <a:lstStyle/>
                    <a:p>
                      <a:pPr lvl="0"/>
                      <a:r>
                        <a:rPr lang="en-AU" sz="1900" dirty="0">
                          <a:solidFill>
                            <a:srgbClr val="00428B"/>
                          </a:solidFill>
                          <a:latin typeface="Verdana" panose="020B0604030504040204" pitchFamily="34" charset="0"/>
                          <a:ea typeface="Verdana" panose="020B0604030504040204" pitchFamily="34" charset="0"/>
                          <a:cs typeface="Segoe UI" panose="020B0502040204020203" pitchFamily="34" charset="0"/>
                        </a:rPr>
                        <a:t>Would you find this persuasive? </a:t>
                      </a:r>
                    </a:p>
                  </a:txBody>
                  <a:tcPr marL="121920" marR="121920" marT="60960" marB="60960"/>
                </a:tc>
                <a:extLst>
                  <a:ext uri="{0D108BD9-81ED-4DB2-BD59-A6C34878D82A}">
                    <a16:rowId xmlns:a16="http://schemas.microsoft.com/office/drawing/2014/main" val="4256429532"/>
                  </a:ext>
                </a:extLst>
              </a:tr>
              <a:tr h="6096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solidFill>
                            <a:schemeClr val="dk1"/>
                          </a:solidFill>
                          <a:latin typeface="Verdana" panose="020B0604030504040204" pitchFamily="34" charset="0"/>
                          <a:ea typeface="Verdana" panose="020B0604030504040204" pitchFamily="34" charset="0"/>
                          <a:cs typeface="Segoe UI" panose="020B0502040204020203" pitchFamily="34" charset="0"/>
                        </a:rPr>
                        <a:t>1: Referendum polling day poster 1</a:t>
                      </a:r>
                    </a:p>
                  </a:txBody>
                  <a:tcPr marL="121920" marR="121920" marT="60960" marB="60960"/>
                </a:tc>
                <a:tc>
                  <a:txBody>
                    <a:bodyPr/>
                    <a:lstStyle/>
                    <a:p>
                      <a:endParaRPr lang="en-AU" sz="2000"/>
                    </a:p>
                  </a:txBody>
                  <a:tcPr marL="121920" marR="121920" marT="60960" marB="60960"/>
                </a:tc>
                <a:tc>
                  <a:txBody>
                    <a:bodyPr/>
                    <a:lstStyle/>
                    <a:p>
                      <a:endParaRPr lang="en-AU" sz="2000"/>
                    </a:p>
                  </a:txBody>
                  <a:tcPr marL="121920" marR="121920" marT="60960" marB="60960"/>
                </a:tc>
                <a:tc>
                  <a:txBody>
                    <a:bodyPr/>
                    <a:lstStyle/>
                    <a:p>
                      <a:endParaRPr lang="en-AU" sz="2000" dirty="0"/>
                    </a:p>
                  </a:txBody>
                  <a:tcPr marL="121920" marR="121920" marT="60960" marB="60960"/>
                </a:tc>
                <a:extLst>
                  <a:ext uri="{0D108BD9-81ED-4DB2-BD59-A6C34878D82A}">
                    <a16:rowId xmlns:a16="http://schemas.microsoft.com/office/drawing/2014/main" val="204929674"/>
                  </a:ext>
                </a:extLst>
              </a:tr>
              <a:tr h="66308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solidFill>
                            <a:schemeClr val="dk1"/>
                          </a:solidFill>
                          <a:latin typeface="Verdana" panose="020B0604030504040204" pitchFamily="34" charset="0"/>
                          <a:ea typeface="Verdana" panose="020B0604030504040204" pitchFamily="34" charset="0"/>
                          <a:cs typeface="Segoe UI" panose="020B0502040204020203" pitchFamily="34" charset="0"/>
                        </a:rPr>
                        <a:t>1: Referendum polling day poster 2</a:t>
                      </a:r>
                    </a:p>
                  </a:txBody>
                  <a:tcPr marL="121920" marR="121920" marT="60960" marB="60960"/>
                </a:tc>
                <a:tc>
                  <a:txBody>
                    <a:bodyPr/>
                    <a:lstStyle/>
                    <a:p>
                      <a:endParaRPr lang="en-AU" sz="2000"/>
                    </a:p>
                  </a:txBody>
                  <a:tcPr marL="121920" marR="121920" marT="60960" marB="60960"/>
                </a:tc>
                <a:tc>
                  <a:txBody>
                    <a:bodyPr/>
                    <a:lstStyle/>
                    <a:p>
                      <a:endParaRPr lang="en-AU" sz="2000"/>
                    </a:p>
                  </a:txBody>
                  <a:tcPr marL="121920" marR="121920" marT="60960" marB="60960"/>
                </a:tc>
                <a:tc>
                  <a:txBody>
                    <a:bodyPr/>
                    <a:lstStyle/>
                    <a:p>
                      <a:endParaRPr lang="en-AU" sz="2000" dirty="0"/>
                    </a:p>
                  </a:txBody>
                  <a:tcPr marL="121920" marR="121920" marT="60960" marB="60960"/>
                </a:tc>
                <a:extLst>
                  <a:ext uri="{0D108BD9-81ED-4DB2-BD59-A6C34878D82A}">
                    <a16:rowId xmlns:a16="http://schemas.microsoft.com/office/drawing/2014/main" val="2849301202"/>
                  </a:ext>
                </a:extLst>
              </a:tr>
              <a:tr h="8534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solidFill>
                            <a:schemeClr val="dk1"/>
                          </a:solidFill>
                          <a:latin typeface="Verdana" panose="020B0604030504040204" pitchFamily="34" charset="0"/>
                          <a:ea typeface="Verdana" panose="020B0604030504040204" pitchFamily="34" charset="0"/>
                          <a:cs typeface="Segoe UI" panose="020B0502040204020203" pitchFamily="34" charset="0"/>
                        </a:rPr>
                        <a:t>2: Advertisement– A NO VOTE and a YES VOTE</a:t>
                      </a:r>
                    </a:p>
                  </a:txBody>
                  <a:tcPr marL="121920" marR="121920" marT="60960" marB="60960"/>
                </a:tc>
                <a:tc>
                  <a:txBody>
                    <a:bodyPr/>
                    <a:lstStyle/>
                    <a:p>
                      <a:endParaRPr lang="en-AU" sz="2000" dirty="0"/>
                    </a:p>
                  </a:txBody>
                  <a:tcPr marL="121920" marR="121920" marT="60960" marB="60960"/>
                </a:tc>
                <a:tc>
                  <a:txBody>
                    <a:bodyPr/>
                    <a:lstStyle/>
                    <a:p>
                      <a:endParaRPr lang="en-AU" sz="2000" dirty="0"/>
                    </a:p>
                  </a:txBody>
                  <a:tcPr marL="121920" marR="121920" marT="60960" marB="60960"/>
                </a:tc>
                <a:tc>
                  <a:txBody>
                    <a:bodyPr/>
                    <a:lstStyle/>
                    <a:p>
                      <a:endParaRPr lang="en-AU" sz="2000" dirty="0"/>
                    </a:p>
                  </a:txBody>
                  <a:tcPr marL="121920" marR="121920" marT="60960" marB="60960"/>
                </a:tc>
                <a:extLst>
                  <a:ext uri="{0D108BD9-81ED-4DB2-BD59-A6C34878D82A}">
                    <a16:rowId xmlns:a16="http://schemas.microsoft.com/office/drawing/2014/main" val="1320465201"/>
                  </a:ext>
                </a:extLst>
              </a:tr>
              <a:tr h="427552">
                <a:tc>
                  <a:txBody>
                    <a:bodyPr/>
                    <a:lstStyle/>
                    <a:p>
                      <a:r>
                        <a:rPr lang="en-AU" sz="2000" dirty="0"/>
                        <a:t>Other:</a:t>
                      </a:r>
                    </a:p>
                  </a:txBody>
                  <a:tcPr marL="121920" marR="121920" marT="60960" marB="60960"/>
                </a:tc>
                <a:tc>
                  <a:txBody>
                    <a:bodyPr/>
                    <a:lstStyle/>
                    <a:p>
                      <a:endParaRPr lang="en-AU" sz="2000" dirty="0"/>
                    </a:p>
                  </a:txBody>
                  <a:tcPr marL="121920" marR="121920" marT="60960" marB="60960"/>
                </a:tc>
                <a:tc>
                  <a:txBody>
                    <a:bodyPr/>
                    <a:lstStyle/>
                    <a:p>
                      <a:endParaRPr lang="en-AU" sz="2000" dirty="0"/>
                    </a:p>
                  </a:txBody>
                  <a:tcPr marL="121920" marR="121920" marT="60960" marB="60960"/>
                </a:tc>
                <a:tc>
                  <a:txBody>
                    <a:bodyPr/>
                    <a:lstStyle/>
                    <a:p>
                      <a:endParaRPr lang="en-AU" sz="2000" dirty="0"/>
                    </a:p>
                  </a:txBody>
                  <a:tcPr marL="121920" marR="121920" marT="60960" marB="60960"/>
                </a:tc>
                <a:extLst>
                  <a:ext uri="{0D108BD9-81ED-4DB2-BD59-A6C34878D82A}">
                    <a16:rowId xmlns:a16="http://schemas.microsoft.com/office/drawing/2014/main" val="2306561596"/>
                  </a:ext>
                </a:extLst>
              </a:tr>
            </a:tbl>
          </a:graphicData>
        </a:graphic>
      </p:graphicFrame>
    </p:spTree>
    <p:extLst>
      <p:ext uri="{BB962C8B-B14F-4D97-AF65-F5344CB8AC3E}">
        <p14:creationId xmlns:p14="http://schemas.microsoft.com/office/powerpoint/2010/main" val="2528426540"/>
      </p:ext>
    </p:extLst>
  </p:cSld>
  <p:clrMapOvr>
    <a:masterClrMapping/>
  </p:clrMapOvr>
</p:sld>
</file>

<file path=ppt/theme/theme1.xml><?xml version="1.0" encoding="utf-8"?>
<a:theme xmlns:a="http://schemas.openxmlformats.org/drawingml/2006/main" name="Melbourne Water">
  <a:themeElements>
    <a:clrScheme name="Melbourne Water">
      <a:dk1>
        <a:sysClr val="windowText" lastClr="000000"/>
      </a:dk1>
      <a:lt1>
        <a:sysClr val="window" lastClr="FFFFFF"/>
      </a:lt1>
      <a:dk2>
        <a:srgbClr val="1B3751"/>
      </a:dk2>
      <a:lt2>
        <a:srgbClr val="FFFFFF"/>
      </a:lt2>
      <a:accent1>
        <a:srgbClr val="809DC4"/>
      </a:accent1>
      <a:accent2>
        <a:srgbClr val="356690"/>
      </a:accent2>
      <a:accent3>
        <a:srgbClr val="4B8080"/>
      </a:accent3>
      <a:accent4>
        <a:srgbClr val="E5A000"/>
      </a:accent4>
      <a:accent5>
        <a:srgbClr val="C15727"/>
      </a:accent5>
      <a:accent6>
        <a:srgbClr val="D87D6E"/>
      </a:accent6>
      <a:hlink>
        <a:srgbClr val="356690"/>
      </a:hlink>
      <a:folHlink>
        <a:srgbClr val="356690"/>
      </a:folHlink>
    </a:clrScheme>
    <a:fontScheme name="Melbourne Water">
      <a:majorFont>
        <a:latin typeface="VAG Rounded Next Semibold"/>
        <a:ea typeface=""/>
        <a:cs typeface=""/>
      </a:majorFont>
      <a:minorFont>
        <a:latin typeface="Blis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lbourne Water-PowerPoint template.potx" id="{D1F05F05-1EDA-472A-A648-3B3A7270A24F}" vid="{A297049E-3791-4B65-8B9A-83DBC9F46F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6483E447588744824D76E255A33221" ma:contentTypeVersion="16" ma:contentTypeDescription="Create a new document." ma:contentTypeScope="" ma:versionID="84f6b8cdd2bb95335ec3f30bdd594966">
  <xsd:schema xmlns:xsd="http://www.w3.org/2001/XMLSchema" xmlns:xs="http://www.w3.org/2001/XMLSchema" xmlns:p="http://schemas.microsoft.com/office/2006/metadata/properties" xmlns:ns2="f45137b2-6e7e-4f7f-820e-f01c65ebcee6" xmlns:ns3="3eb07897-aa16-4e70-a280-e2e7d8e6259c" targetNamespace="http://schemas.microsoft.com/office/2006/metadata/properties" ma:root="true" ma:fieldsID="29c0dbe2f98b72d992a6c5d8973d8090" ns2:_="" ns3:_="">
    <xsd:import namespace="f45137b2-6e7e-4f7f-820e-f01c65ebcee6"/>
    <xsd:import namespace="3eb07897-aa16-4e70-a280-e2e7d8e625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5137b2-6e7e-4f7f-820e-f01c65ebce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4e149d4-4412-4068-a378-d80bf5b922f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Action" ma:index="21" nillable="true" ma:displayName="Action" ma:format="Dropdown" ma:internalName="Action">
      <xsd:simpleType>
        <xsd:restriction base="dms:Choice">
          <xsd:enumeration value="Add to Archive"/>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b07897-aa16-4e70-a280-e2e7d8e6259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f5eaef-aba9-4673-986a-688f942abf21}" ma:internalName="TaxCatchAll" ma:showField="CatchAllData" ma:web="3eb07897-aa16-4e70-a280-e2e7d8e6259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F4E596-9606-47D6-899D-DFAF8AA780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5137b2-6e7e-4f7f-820e-f01c65ebcee6"/>
    <ds:schemaRef ds:uri="3eb07897-aa16-4e70-a280-e2e7d8e62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B84397-0EB1-4EE1-B1A0-9CF65EFFC5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Melbourne Water</Template>
  <TotalTime>381</TotalTime>
  <Words>1230</Words>
  <Application>Microsoft Office PowerPoint</Application>
  <PresentationFormat>Widescreen</PresentationFormat>
  <Paragraphs>135</Paragraphs>
  <Slides>13</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Aptos</vt:lpstr>
      <vt:lpstr>Arial</vt:lpstr>
      <vt:lpstr>Arial,Sans-Serif</vt:lpstr>
      <vt:lpstr>Bliss Pro</vt:lpstr>
      <vt:lpstr>Calibri</vt:lpstr>
      <vt:lpstr>Helvetica Neue</vt:lpstr>
      <vt:lpstr>Nunito</vt:lpstr>
      <vt:lpstr>Roboto</vt:lpstr>
      <vt:lpstr>VAG Rounded Next</vt:lpstr>
      <vt:lpstr>VAG Rounded Next Medium</vt:lpstr>
      <vt:lpstr>VAG Rounded Next Semibold</vt:lpstr>
      <vt:lpstr>Verdana</vt:lpstr>
      <vt:lpstr>Melbourne Water</vt:lpstr>
      <vt:lpstr>1. Teacher Instructions</vt:lpstr>
      <vt:lpstr>Instructions</vt:lpstr>
      <vt:lpstr>Case study: Toowoomba</vt:lpstr>
      <vt:lpstr>Learning outcomes</vt:lpstr>
      <vt:lpstr>1.1: Introduction - purified recycled drinking water</vt:lpstr>
      <vt:lpstr>1.2: Case study: Toowoomba</vt:lpstr>
      <vt:lpstr>1.3: Case study: Toowoomba</vt:lpstr>
      <vt:lpstr>1.4: Case study: Toowoomba</vt:lpstr>
      <vt:lpstr>1.5: Analyse the media campaign and complete the table</vt:lpstr>
      <vt:lpstr>1.5: Sources</vt:lpstr>
      <vt:lpstr>1.6: Case study: Toowoomba</vt:lpstr>
      <vt:lpstr>1.7: Recycled water around the world</vt:lpstr>
      <vt:lpstr>Curriculum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Water Story</dc:title>
  <dc:creator>Tori Tonzing</dc:creator>
  <cp:lastModifiedBy>Marita Tripp</cp:lastModifiedBy>
  <cp:revision>20</cp:revision>
  <dcterms:created xsi:type="dcterms:W3CDTF">2024-09-29T07:15:53Z</dcterms:created>
  <dcterms:modified xsi:type="dcterms:W3CDTF">2025-02-24T04:20:11Z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1a0ea4-6344-45fe-bd17-9bfc2ab6afb4_Enabled">
    <vt:lpwstr>true</vt:lpwstr>
  </property>
  <property fmtid="{D5CDD505-2E9C-101B-9397-08002B2CF9AE}" pid="3" name="MSIP_Label_8d1a0ea4-6344-45fe-bd17-9bfc2ab6afb4_SetDate">
    <vt:lpwstr>2024-10-14T00:03:21Z</vt:lpwstr>
  </property>
  <property fmtid="{D5CDD505-2E9C-101B-9397-08002B2CF9AE}" pid="4" name="MSIP_Label_8d1a0ea4-6344-45fe-bd17-9bfc2ab6afb4_Method">
    <vt:lpwstr>Standard</vt:lpwstr>
  </property>
  <property fmtid="{D5CDD505-2E9C-101B-9397-08002B2CF9AE}" pid="5" name="MSIP_Label_8d1a0ea4-6344-45fe-bd17-9bfc2ab6afb4_Name">
    <vt:lpwstr>OFFICIAL</vt:lpwstr>
  </property>
  <property fmtid="{D5CDD505-2E9C-101B-9397-08002B2CF9AE}" pid="6" name="MSIP_Label_8d1a0ea4-6344-45fe-bd17-9bfc2ab6afb4_SiteId">
    <vt:lpwstr>fe26127b-78ee-42c7-803e-4d67c0488cf9</vt:lpwstr>
  </property>
  <property fmtid="{D5CDD505-2E9C-101B-9397-08002B2CF9AE}" pid="7" name="MSIP_Label_8d1a0ea4-6344-45fe-bd17-9bfc2ab6afb4_ActionId">
    <vt:lpwstr>49dfe8c3-2897-400b-b0ce-11f84f2e4062</vt:lpwstr>
  </property>
  <property fmtid="{D5CDD505-2E9C-101B-9397-08002B2CF9AE}" pid="8" name="MSIP_Label_8d1a0ea4-6344-45fe-bd17-9bfc2ab6afb4_ContentBits">
    <vt:lpwstr>1</vt:lpwstr>
  </property>
</Properties>
</file>